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37"/>
  </p:notesMasterIdLst>
  <p:handoutMasterIdLst>
    <p:handoutMasterId r:id="rId38"/>
  </p:handoutMasterIdLst>
  <p:sldIdLst>
    <p:sldId id="1810" r:id="rId2"/>
    <p:sldId id="1684" r:id="rId3"/>
    <p:sldId id="1811" r:id="rId4"/>
    <p:sldId id="2076138160" r:id="rId5"/>
    <p:sldId id="9035" r:id="rId6"/>
    <p:sldId id="1800" r:id="rId7"/>
    <p:sldId id="2076138161" r:id="rId8"/>
    <p:sldId id="1798" r:id="rId9"/>
    <p:sldId id="2076138162" r:id="rId10"/>
    <p:sldId id="2076138172" r:id="rId11"/>
    <p:sldId id="1799" r:id="rId12"/>
    <p:sldId id="2076138163" r:id="rId13"/>
    <p:sldId id="2076138173" r:id="rId14"/>
    <p:sldId id="9122" r:id="rId15"/>
    <p:sldId id="1763" r:id="rId16"/>
    <p:sldId id="2076138164" r:id="rId17"/>
    <p:sldId id="1805" r:id="rId18"/>
    <p:sldId id="2076138165" r:id="rId19"/>
    <p:sldId id="1806" r:id="rId20"/>
    <p:sldId id="2076138166" r:id="rId21"/>
    <p:sldId id="1807" r:id="rId22"/>
    <p:sldId id="2076138149" r:id="rId23"/>
    <p:sldId id="2076138150" r:id="rId24"/>
    <p:sldId id="2076138159" r:id="rId25"/>
    <p:sldId id="2076138153" r:id="rId26"/>
    <p:sldId id="2076138155" r:id="rId27"/>
    <p:sldId id="2076138167" r:id="rId28"/>
    <p:sldId id="2076138157" r:id="rId29"/>
    <p:sldId id="2076138168" r:id="rId30"/>
    <p:sldId id="2076138148" r:id="rId31"/>
    <p:sldId id="2076138171" r:id="rId32"/>
    <p:sldId id="2076138169" r:id="rId33"/>
    <p:sldId id="2076138170" r:id="rId34"/>
    <p:sldId id="2076138147" r:id="rId35"/>
    <p:sldId id="1891"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6"/>
    <a:srgbClr val="D8D8D8"/>
    <a:srgbClr val="E2F0D9"/>
    <a:srgbClr val="FFF2CD"/>
    <a:srgbClr val="F6F6F6"/>
    <a:srgbClr val="EBEBEB"/>
    <a:srgbClr val="75757A"/>
    <a:srgbClr val="243A5E"/>
    <a:srgbClr val="4BCBEE"/>
    <a:srgbClr val="1392B4"/>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62D395-48B5-4222-8065-B56F6CD86969}" v="67" dt="2025-01-06T17:24:43.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88242" autoAdjust="0"/>
  </p:normalViewPr>
  <p:slideViewPr>
    <p:cSldViewPr snapToGrid="0">
      <p:cViewPr varScale="1">
        <p:scale>
          <a:sx n="97" d="100"/>
          <a:sy n="97" d="100"/>
        </p:scale>
        <p:origin x="588" y="30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284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1/6/2025 9:24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1100" kern="1200">
        <a:solidFill>
          <a:schemeClr val="tx1"/>
        </a:solidFill>
        <a:latin typeface="+mn-lt"/>
        <a:ea typeface="+mn-ea"/>
        <a:cs typeface="+mn-cs"/>
      </a:defRPr>
    </a:lvl1pPr>
    <a:lvl2pPr marL="212982" indent="-105829"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2pPr>
    <a:lvl3pPr marL="328071" indent="-115090"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3pPr>
    <a:lvl4pPr marL="482848" indent="-146838"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4pPr>
    <a:lvl5pPr marL="615134" indent="-115090"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Why would you consider Microsoft </a:t>
            </a:r>
            <a:r>
              <a:rPr lang="en-US" dirty="0" err="1"/>
              <a:t>Entra</a:t>
            </a:r>
            <a:r>
              <a:rPr lang="en-US" dirty="0"/>
              <a:t> B2B? </a:t>
            </a:r>
          </a:p>
          <a:p>
            <a:r>
              <a:rPr lang="en-US" dirty="0"/>
              <a:t>https://learn.microsoft.com/entra/external-id/external-identities-overview</a:t>
            </a:r>
          </a:p>
          <a:p>
            <a:endParaRPr lang="en-US" dirty="0"/>
          </a:p>
          <a:p>
            <a:r>
              <a:rPr lang="en-US" dirty="0"/>
              <a:t>Can you enforce MFA for guest accounts, even when they do not have this configured? </a:t>
            </a:r>
          </a:p>
          <a:p>
            <a:r>
              <a:rPr lang="en-US" dirty="0"/>
              <a:t>https://learn.microsoft.com/entra/external-id/b2b-tutorial-require-mfa</a:t>
            </a:r>
          </a:p>
          <a:p>
            <a:endParaRPr lang="en-US" dirty="0"/>
          </a:p>
          <a:p>
            <a:r>
              <a:rPr lang="en-US" dirty="0"/>
              <a:t>Will you use a centralized or de-centralized approach? For example, inviting guests.</a:t>
            </a:r>
          </a:p>
          <a:p>
            <a:r>
              <a:rPr lang="en-US" dirty="0"/>
              <a:t>https://learn.microsoft.com/entra/external-id/add-users-information-worker</a:t>
            </a:r>
          </a:p>
          <a:p>
            <a:r>
              <a:rPr lang="en-US" dirty="0"/>
              <a:t>https://learn.microsoft.com/entra/external-id/invite-internal-users</a:t>
            </a:r>
          </a:p>
          <a:p>
            <a:endParaRPr lang="en-US" dirty="0"/>
          </a:p>
          <a:p>
            <a:r>
              <a:rPr lang="en-US" dirty="0"/>
              <a:t>How will you decide to use self-service sign-up flow? </a:t>
            </a:r>
          </a:p>
          <a:p>
            <a:r>
              <a:rPr lang="en-US" dirty="0"/>
              <a:t>https://learn.microsoft.com/entra/external-id/self-service-sign-up-user-flow</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
        <p:nvSpPr>
          <p:cNvPr id="9" name="Slide Image Placeholder 8">
            <a:extLst>
              <a:ext uri="{FF2B5EF4-FFF2-40B4-BE49-F238E27FC236}">
                <a16:creationId xmlns:a16="http://schemas.microsoft.com/office/drawing/2014/main" id="{C57CDA0E-358D-2811-EE70-407712A339A1}"/>
              </a:ext>
            </a:extLst>
          </p:cNvPr>
          <p:cNvSpPr>
            <a:spLocks noGrp="1" noRot="1" noChangeAspect="1"/>
          </p:cNvSpPr>
          <p:nvPr>
            <p:ph type="sldImg"/>
          </p:nvPr>
        </p:nvSpPr>
        <p:spPr/>
      </p:sp>
    </p:spTree>
    <p:extLst>
      <p:ext uri="{BB962C8B-B14F-4D97-AF65-F5344CB8AC3E}">
        <p14:creationId xmlns:p14="http://schemas.microsoft.com/office/powerpoint/2010/main" val="3734472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Microsoft Entra B2B best practices </a:t>
            </a:r>
          </a:p>
          <a:p>
            <a:r>
              <a:rPr lang="en-US" dirty="0"/>
              <a:t>https://learn.microsoft.com/entra/external-id/b2b-fundamentals</a:t>
            </a:r>
          </a:p>
          <a:p>
            <a:endParaRPr lang="en-US" dirty="0"/>
          </a:p>
          <a:p>
            <a:r>
              <a:rPr lang="en-US" dirty="0"/>
              <a:t>Discussion – Does anyone have a usage scenario for Microsoft Entra B2B?</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
        <p:nvSpPr>
          <p:cNvPr id="9" name="Slide Image Placeholder 8">
            <a:extLst>
              <a:ext uri="{FF2B5EF4-FFF2-40B4-BE49-F238E27FC236}">
                <a16:creationId xmlns:a16="http://schemas.microsoft.com/office/drawing/2014/main" id="{1D478D08-F265-732C-A5FA-1A84EFAD6176}"/>
              </a:ext>
            </a:extLst>
          </p:cNvPr>
          <p:cNvSpPr>
            <a:spLocks noGrp="1" noRot="1" noChangeAspect="1"/>
          </p:cNvSpPr>
          <p:nvPr>
            <p:ph type="sldImg"/>
          </p:nvPr>
        </p:nvSpPr>
        <p:spPr/>
      </p:sp>
    </p:spTree>
    <p:extLst>
      <p:ext uri="{BB962C8B-B14F-4D97-AF65-F5344CB8AC3E}">
        <p14:creationId xmlns:p14="http://schemas.microsoft.com/office/powerpoint/2010/main" val="492953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80216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Why would you consider Azure AD B2C? </a:t>
            </a:r>
          </a:p>
          <a:p>
            <a:r>
              <a:rPr lang="en-US" dirty="0"/>
              <a:t>https://learn.microsoft.com/azure/active-directory-b2c/overview</a:t>
            </a:r>
          </a:p>
          <a:p>
            <a:endParaRPr lang="en-US" dirty="0"/>
          </a:p>
          <a:p>
            <a:r>
              <a:rPr lang="en-US" dirty="0"/>
              <a:t>When deciding to use Azure AD B2B, will you consider which identity providers are supported? </a:t>
            </a:r>
          </a:p>
          <a:p>
            <a:r>
              <a:rPr lang="en-US" dirty="0"/>
              <a:t>https://learn.microsoft.com/azure/active-directory-b2c/technical-overview#sign-in-with-external-identity-providers</a:t>
            </a:r>
          </a:p>
          <a:p>
            <a:endParaRPr lang="en-US" dirty="0"/>
          </a:p>
          <a:p>
            <a:r>
              <a:rPr lang="en-US" dirty="0"/>
              <a:t>How will you determine the user flow and if it should be customized? </a:t>
            </a:r>
          </a:p>
          <a:p>
            <a:r>
              <a:rPr lang="en-US" dirty="0"/>
              <a:t>https://learn.microsoft.com/azure/active-directory-b2c/user-flow-overview</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
        <p:nvSpPr>
          <p:cNvPr id="9" name="Slide Image Placeholder 8">
            <a:extLst>
              <a:ext uri="{FF2B5EF4-FFF2-40B4-BE49-F238E27FC236}">
                <a16:creationId xmlns:a16="http://schemas.microsoft.com/office/drawing/2014/main" id="{1B9AECF0-CC95-957A-3C97-447E8652CF0C}"/>
              </a:ext>
            </a:extLst>
          </p:cNvPr>
          <p:cNvSpPr>
            <a:spLocks noGrp="1" noRot="1" noChangeAspect="1"/>
          </p:cNvSpPr>
          <p:nvPr>
            <p:ph type="sldImg"/>
          </p:nvPr>
        </p:nvSpPr>
        <p:spPr/>
      </p:sp>
    </p:spTree>
    <p:extLst>
      <p:ext uri="{BB962C8B-B14F-4D97-AF65-F5344CB8AC3E}">
        <p14:creationId xmlns:p14="http://schemas.microsoft.com/office/powerpoint/2010/main" val="3794258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is Azure Active Directory B2C? </a:t>
            </a:r>
          </a:p>
          <a:p>
            <a:r>
              <a:rPr lang="en-US" dirty="0"/>
              <a:t>https://learn.microsoft.com/azure/active-directory-b2c/overview</a:t>
            </a:r>
          </a:p>
          <a:p>
            <a:endParaRPr lang="en-US" dirty="0"/>
          </a:p>
          <a:p>
            <a:r>
              <a:rPr lang="en-US" dirty="0"/>
              <a:t>Social IDs, email, or local accounts = Twitter, Facebook, Google, Microsoft .. </a:t>
            </a:r>
          </a:p>
          <a:p>
            <a:endParaRPr lang="en-US" dirty="0"/>
          </a:p>
          <a:p>
            <a:pPr lvl="0"/>
            <a:r>
              <a:rPr lang="en-US" dirty="0"/>
              <a:t>Discussion – Does anyone have a usage scenario for Azure B2C? </a:t>
            </a:r>
          </a:p>
          <a:p>
            <a:pPr lvl="0"/>
            <a:endParaRPr lang="en-US" dirty="0"/>
          </a:p>
          <a:p>
            <a:pPr lvl="0"/>
            <a:r>
              <a:rPr lang="en-US" dirty="0"/>
              <a:t>Discussion – Different licensing is required for certain features. </a:t>
            </a:r>
          </a:p>
          <a:p>
            <a:endParaRPr lang="en-US" dirty="0"/>
          </a:p>
          <a:p>
            <a:r>
              <a:rPr lang="en-US" dirty="0"/>
              <a:t>Use Azure AD B2C to:</a:t>
            </a:r>
          </a:p>
          <a:p>
            <a:pPr marL="171450" indent="-171450">
              <a:buFont typeface="Arial" panose="020B0604020202020204" pitchFamily="34" charset="0"/>
              <a:buChar char="•"/>
            </a:pPr>
            <a:r>
              <a:rPr lang="en-US" dirty="0"/>
              <a:t>Securely authenticate your customers using their preferred identity providers</a:t>
            </a:r>
          </a:p>
          <a:p>
            <a:pPr marL="171450" indent="-171450">
              <a:buFont typeface="Arial" panose="020B0604020202020204" pitchFamily="34" charset="0"/>
              <a:buChar char="•"/>
            </a:pPr>
            <a:r>
              <a:rPr lang="en-US" dirty="0"/>
              <a:t>Capture sign in, preference, and conversion data for customers.</a:t>
            </a:r>
          </a:p>
          <a:p>
            <a:pPr marL="171450" indent="-171450">
              <a:buFont typeface="Arial" panose="020B0604020202020204" pitchFamily="34" charset="0"/>
              <a:buChar char="•"/>
            </a:pPr>
            <a:r>
              <a:rPr lang="en-US" dirty="0"/>
              <a:t>Store custom attributes about customers to be leveraged by your applications</a:t>
            </a:r>
          </a:p>
          <a:p>
            <a:pPr marL="171450" indent="-171450">
              <a:buFont typeface="Arial" panose="020B0604020202020204" pitchFamily="34" charset="0"/>
              <a:buChar char="•"/>
            </a:pPr>
            <a:r>
              <a:rPr lang="en-US" dirty="0"/>
              <a:t>Provide branded registration and sign in experiences.</a:t>
            </a:r>
          </a:p>
          <a:p>
            <a:pPr marL="171450" indent="-171450">
              <a:buFont typeface="Arial" panose="020B0604020202020204" pitchFamily="34" charset="0"/>
              <a:buChar char="•"/>
            </a:pPr>
            <a:r>
              <a:rPr lang="en-US" dirty="0"/>
              <a:t>Provide separation of your organizational accounts your customer accounts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
        <p:nvSpPr>
          <p:cNvPr id="9" name="Slide Image Placeholder 8">
            <a:extLst>
              <a:ext uri="{FF2B5EF4-FFF2-40B4-BE49-F238E27FC236}">
                <a16:creationId xmlns:a16="http://schemas.microsoft.com/office/drawing/2014/main" id="{9CDADAA5-6BE1-DBD4-2D75-C1E52E26F7FE}"/>
              </a:ext>
            </a:extLst>
          </p:cNvPr>
          <p:cNvSpPr>
            <a:spLocks noGrp="1" noRot="1" noChangeAspect="1"/>
          </p:cNvSpPr>
          <p:nvPr>
            <p:ph type="sldImg"/>
          </p:nvPr>
        </p:nvSpPr>
        <p:spPr/>
      </p:sp>
    </p:spTree>
    <p:extLst>
      <p:ext uri="{BB962C8B-B14F-4D97-AF65-F5344CB8AC3E}">
        <p14:creationId xmlns:p14="http://schemas.microsoft.com/office/powerpoint/2010/main" val="492953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Use this as a discussion and review. For each item determine if it is B2B or B2C or Both. Suggested answers:</a:t>
            </a:r>
          </a:p>
          <a:p>
            <a:r>
              <a:rPr lang="en-US" dirty="0"/>
              <a:t>Customers cannot be viewed by other users (B2C)</a:t>
            </a:r>
          </a:p>
          <a:p>
            <a:pPr lvl="0"/>
            <a:r>
              <a:rPr lang="en-US" dirty="0"/>
              <a:t>Users are managed in a separate Microsoft Entra tenant (Both)</a:t>
            </a:r>
          </a:p>
          <a:p>
            <a:r>
              <a:rPr lang="en-US" dirty="0"/>
              <a:t>Users need to be able to self-signup for accounts (B2C)</a:t>
            </a:r>
          </a:p>
          <a:p>
            <a:r>
              <a:rPr lang="en-US" dirty="0"/>
              <a:t>Users manage their own profiles (B2C)</a:t>
            </a:r>
          </a:p>
          <a:p>
            <a:r>
              <a:rPr lang="en-US" dirty="0"/>
              <a:t>Users are managed as guest users (B2B)</a:t>
            </a:r>
          </a:p>
          <a:p>
            <a:r>
              <a:rPr lang="en-US" dirty="0"/>
              <a:t>Users can come from SAML and WS-Fed based identity providers (Both)</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
        <p:nvSpPr>
          <p:cNvPr id="9" name="Slide Image Placeholder 8">
            <a:extLst>
              <a:ext uri="{FF2B5EF4-FFF2-40B4-BE49-F238E27FC236}">
                <a16:creationId xmlns:a16="http://schemas.microsoft.com/office/drawing/2014/main" id="{08749B6B-2B81-F401-BD54-6C18BC4354D8}"/>
              </a:ext>
            </a:extLst>
          </p:cNvPr>
          <p:cNvSpPr>
            <a:spLocks noGrp="1" noRot="1" noChangeAspect="1"/>
          </p:cNvSpPr>
          <p:nvPr>
            <p:ph type="sldImg"/>
          </p:nvPr>
        </p:nvSpPr>
        <p:spPr/>
      </p:sp>
    </p:spTree>
    <p:extLst>
      <p:ext uri="{BB962C8B-B14F-4D97-AF65-F5344CB8AC3E}">
        <p14:creationId xmlns:p14="http://schemas.microsoft.com/office/powerpoint/2010/main" val="1253735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04305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Conditional Access  </a:t>
            </a:r>
          </a:p>
          <a:p>
            <a:pPr lvl="0"/>
            <a:r>
              <a:rPr lang="en-US" dirty="0"/>
              <a:t>https://learn.microsoft.com/entra/identity/conditional-access/overview</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
        <p:nvSpPr>
          <p:cNvPr id="9" name="Slide Image Placeholder 8">
            <a:extLst>
              <a:ext uri="{FF2B5EF4-FFF2-40B4-BE49-F238E27FC236}">
                <a16:creationId xmlns:a16="http://schemas.microsoft.com/office/drawing/2014/main" id="{7E2E06A7-096B-1437-C647-BC669CFC67C3}"/>
              </a:ext>
            </a:extLst>
          </p:cNvPr>
          <p:cNvSpPr>
            <a:spLocks noGrp="1" noRot="1" noChangeAspect="1"/>
          </p:cNvSpPr>
          <p:nvPr>
            <p:ph type="sldImg"/>
          </p:nvPr>
        </p:nvSpPr>
        <p:spPr/>
      </p:sp>
    </p:spTree>
    <p:extLst>
      <p:ext uri="{BB962C8B-B14F-4D97-AF65-F5344CB8AC3E}">
        <p14:creationId xmlns:p14="http://schemas.microsoft.com/office/powerpoint/2010/main" val="492953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273460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is Entra ID protection? </a:t>
            </a:r>
          </a:p>
          <a:p>
            <a:r>
              <a:rPr lang="en-US" dirty="0"/>
              <a:t>https://learn.microsoft.com/entra/id-protection/overview-identity-protection</a:t>
            </a:r>
          </a:p>
          <a:p>
            <a:pPr lvl="0"/>
            <a:endParaRPr lang="en-US" dirty="0"/>
          </a:p>
          <a:p>
            <a:pPr lvl="0"/>
            <a:r>
              <a:rPr lang="en-US" dirty="0"/>
              <a:t>Additional licensing may be required.</a:t>
            </a:r>
          </a:p>
          <a:p>
            <a:endParaRPr lang="en-US" dirty="0"/>
          </a:p>
          <a:p>
            <a:r>
              <a:rPr lang="en-US" b="1" dirty="0"/>
              <a:t>User risk policies</a:t>
            </a:r>
          </a:p>
          <a:p>
            <a:r>
              <a:rPr lang="en-US" dirty="0"/>
              <a:t>Leaked credentials. Microsoft checks for leaked credentials from the dark web, paste sites, or other sources. These leaked credentials are checked against Microsoft </a:t>
            </a:r>
            <a:r>
              <a:rPr lang="en-US" dirty="0" err="1"/>
              <a:t>Entra</a:t>
            </a:r>
            <a:r>
              <a:rPr lang="en-US" dirty="0"/>
              <a:t> users' current valid credentials for valid matches.</a:t>
            </a:r>
          </a:p>
          <a:p>
            <a:endParaRPr lang="en-US" dirty="0"/>
          </a:p>
          <a:p>
            <a:r>
              <a:rPr lang="en-US" b="1" dirty="0"/>
              <a:t>Sign- in risk policies</a:t>
            </a:r>
          </a:p>
          <a:p>
            <a:r>
              <a:rPr lang="en-US" dirty="0"/>
              <a:t>Anonymous IP address. This risk detection type indicates sign-ins from an anonymous IP address. For example, a Tor browser or anonymized VPNs.</a:t>
            </a:r>
          </a:p>
          <a:p>
            <a:r>
              <a:rPr lang="en-US" dirty="0"/>
              <a:t>Atypical travel. This risk detection type identifies two sign-ins originating from geographically distant location. Given past behavior, at least one of the locations may also be atypical for the user.</a:t>
            </a:r>
          </a:p>
          <a:p>
            <a:r>
              <a:rPr lang="en-US" dirty="0"/>
              <a:t>Malware linked IP address. This risk detection type indicates sign-ins from IP addresses infected with malware. This malware is known to actively communicate with a bot server.</a:t>
            </a:r>
          </a:p>
          <a:p>
            <a:r>
              <a:rPr lang="en-US" dirty="0"/>
              <a:t>Password spray. This risk detection is triggered when a password spray attack has been performed. Password spray is one of the most popular attacks. Bad actors try to defeat lockout and detection by trying many users against one password.</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
        <p:nvSpPr>
          <p:cNvPr id="9" name="Slide Image Placeholder 8">
            <a:extLst>
              <a:ext uri="{FF2B5EF4-FFF2-40B4-BE49-F238E27FC236}">
                <a16:creationId xmlns:a16="http://schemas.microsoft.com/office/drawing/2014/main" id="{A7B10F09-ED24-83AD-2937-B2FDB331410A}"/>
              </a:ext>
            </a:extLst>
          </p:cNvPr>
          <p:cNvSpPr>
            <a:spLocks noGrp="1" noRot="1" noChangeAspect="1"/>
          </p:cNvSpPr>
          <p:nvPr>
            <p:ph type="sldImg"/>
          </p:nvPr>
        </p:nvSpPr>
        <p:spPr/>
      </p:sp>
    </p:spTree>
    <p:extLst>
      <p:ext uri="{BB962C8B-B14F-4D97-AF65-F5344CB8AC3E}">
        <p14:creationId xmlns:p14="http://schemas.microsoft.com/office/powerpoint/2010/main" val="492953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Design Authentication and Authorization Solutions - https://learn.microsoft.com/training/modules/design-authentication-authorization-solutions/</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
        <p:nvSpPr>
          <p:cNvPr id="9" name="Slide Image Placeholder 8">
            <a:extLst>
              <a:ext uri="{FF2B5EF4-FFF2-40B4-BE49-F238E27FC236}">
                <a16:creationId xmlns:a16="http://schemas.microsoft.com/office/drawing/2014/main" id="{019D1CEC-1829-D844-DF71-00D23B9DD03C}"/>
              </a:ext>
            </a:extLst>
          </p:cNvPr>
          <p:cNvSpPr>
            <a:spLocks noGrp="1" noRot="1" noChangeAspect="1"/>
          </p:cNvSpPr>
          <p:nvPr>
            <p:ph type="sldImg"/>
          </p:nvPr>
        </p:nvSpPr>
        <p:spPr/>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69299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access reviews? </a:t>
            </a:r>
          </a:p>
          <a:p>
            <a:r>
              <a:rPr lang="en-US" dirty="0"/>
              <a:t>https://learn.microsoft.com/entra/id-governance/access-reviews-overview</a:t>
            </a:r>
          </a:p>
          <a:p>
            <a:endParaRPr lang="en-US" dirty="0"/>
          </a:p>
          <a:p>
            <a:r>
              <a:rPr lang="en-US" dirty="0"/>
              <a:t>Additional licensing may be required.</a:t>
            </a:r>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071154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9069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Managed identities </a:t>
            </a:r>
          </a:p>
          <a:p>
            <a:pPr lvl="0"/>
            <a:r>
              <a:rPr lang="en-US" dirty="0"/>
              <a:t>https://learn.microsoft.com/entra/identity/managed-identities-azure-resources/overview</a:t>
            </a:r>
          </a:p>
          <a:p>
            <a:pPr lvl="0"/>
            <a:endParaRPr lang="en-US" dirty="0"/>
          </a:p>
          <a:p>
            <a:pPr lvl="0"/>
            <a:r>
              <a:rPr lang="en-US" dirty="0"/>
              <a:t>Resources that support system assigned managed identities allow you to:</a:t>
            </a:r>
          </a:p>
          <a:p>
            <a:pPr lvl="0"/>
            <a:r>
              <a:rPr lang="en-US" dirty="0"/>
              <a:t>Enable or disable managed identities at the resource level.</a:t>
            </a:r>
          </a:p>
          <a:p>
            <a:pPr lvl="0"/>
            <a:r>
              <a:rPr lang="en-US" dirty="0"/>
              <a:t>Use RBAC roles to grant permissions.</a:t>
            </a:r>
          </a:p>
          <a:p>
            <a:pPr lvl="0"/>
            <a:r>
              <a:rPr lang="en-US" dirty="0"/>
              <a:t>View create, read, update, delete (CRUD) operations in Azure Activity logs.</a:t>
            </a:r>
          </a:p>
          <a:p>
            <a:pPr lvl="0"/>
            <a:r>
              <a:rPr lang="en-US" dirty="0"/>
              <a:t>View sign-in activity in Microsoft </a:t>
            </a:r>
            <a:r>
              <a:rPr lang="en-US" dirty="0" err="1"/>
              <a:t>Entra</a:t>
            </a:r>
            <a:r>
              <a:rPr lang="en-US" dirty="0"/>
              <a:t> ID sign-in logs.</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
        <p:nvSpPr>
          <p:cNvPr id="9" name="Slide Image Placeholder 8">
            <a:extLst>
              <a:ext uri="{FF2B5EF4-FFF2-40B4-BE49-F238E27FC236}">
                <a16:creationId xmlns:a16="http://schemas.microsoft.com/office/drawing/2014/main" id="{8EC87FA3-1451-3096-FEB2-20F15113F143}"/>
              </a:ext>
            </a:extLst>
          </p:cNvPr>
          <p:cNvSpPr>
            <a:spLocks noGrp="1" noRot="1" noChangeAspect="1"/>
          </p:cNvSpPr>
          <p:nvPr>
            <p:ph type="sldImg"/>
          </p:nvPr>
        </p:nvSpPr>
        <p:spPr/>
      </p:sp>
    </p:spTree>
    <p:extLst>
      <p:ext uri="{BB962C8B-B14F-4D97-AF65-F5344CB8AC3E}">
        <p14:creationId xmlns:p14="http://schemas.microsoft.com/office/powerpoint/2010/main" val="249600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Infrastructure protection </a:t>
            </a:r>
          </a:p>
          <a:p>
            <a:r>
              <a:rPr lang="en-US" dirty="0"/>
              <a:t>https://learn.microsoft.com/training/modules/azure-well-architected-security/</a:t>
            </a:r>
          </a:p>
          <a:p>
            <a:endParaRPr lang="en-US" dirty="0"/>
          </a:p>
          <a:p>
            <a:r>
              <a:rPr lang="en-US" dirty="0"/>
              <a:t>System-assigned example – an application that runs on a virtual machine.</a:t>
            </a:r>
          </a:p>
          <a:p>
            <a:r>
              <a:rPr lang="en-US" dirty="0"/>
              <a:t>User-assigned example - a workload where multiple virtual machines need to access the same resource</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988060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Application and service principal objects in Azure Active Directory https://learn.microsoft.com/entra/identity-platform/app-objects-and-service-principals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
        <p:nvSpPr>
          <p:cNvPr id="9" name="Slide Image Placeholder 8">
            <a:extLst>
              <a:ext uri="{FF2B5EF4-FFF2-40B4-BE49-F238E27FC236}">
                <a16:creationId xmlns:a16="http://schemas.microsoft.com/office/drawing/2014/main" id="{CBE7CD3B-ECE0-82C6-BC93-4C483EEA696B}"/>
              </a:ext>
            </a:extLst>
          </p:cNvPr>
          <p:cNvSpPr>
            <a:spLocks noGrp="1" noRot="1" noChangeAspect="1"/>
          </p:cNvSpPr>
          <p:nvPr>
            <p:ph type="sldImg"/>
          </p:nvPr>
        </p:nvSpPr>
        <p:spPr/>
      </p:sp>
    </p:spTree>
    <p:extLst>
      <p:ext uri="{BB962C8B-B14F-4D97-AF65-F5344CB8AC3E}">
        <p14:creationId xmlns:p14="http://schemas.microsoft.com/office/powerpoint/2010/main" val="2596949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Microsoft recommends restricting user consent to allow users to consent only for app from verified publishers, and only for permissions you select. For apps which do not meet this policy, the decision-making process will be centralized with your organization's security and identity administrator team.</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
        <p:nvSpPr>
          <p:cNvPr id="9" name="Slide Image Placeholder 8">
            <a:extLst>
              <a:ext uri="{FF2B5EF4-FFF2-40B4-BE49-F238E27FC236}">
                <a16:creationId xmlns:a16="http://schemas.microsoft.com/office/drawing/2014/main" id="{BADBE9E2-9AAB-2FB2-023A-4A2235A2D39B}"/>
              </a:ext>
            </a:extLst>
          </p:cNvPr>
          <p:cNvSpPr>
            <a:spLocks noGrp="1" noRot="1" noChangeAspect="1"/>
          </p:cNvSpPr>
          <p:nvPr>
            <p:ph type="sldImg"/>
          </p:nvPr>
        </p:nvSpPr>
        <p:spPr/>
      </p:sp>
    </p:spTree>
    <p:extLst>
      <p:ext uri="{BB962C8B-B14F-4D97-AF65-F5344CB8AC3E}">
        <p14:creationId xmlns:p14="http://schemas.microsoft.com/office/powerpoint/2010/main" val="3143749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395956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Azure Key Vault basic concepts </a:t>
            </a:r>
          </a:p>
          <a:p>
            <a:r>
              <a:rPr lang="en-US" dirty="0"/>
              <a:t>https://learn.microsoft.com/azure/key-vault/general/basic-concepts</a:t>
            </a:r>
          </a:p>
          <a:p>
            <a:endParaRPr lang="en-US" dirty="0"/>
          </a:p>
          <a:p>
            <a:r>
              <a:rPr lang="en-US" dirty="0"/>
              <a:t>Azure Key Vault helps with:</a:t>
            </a:r>
          </a:p>
          <a:p>
            <a:pPr marL="171450" indent="-171450">
              <a:buFont typeface="Arial" panose="020B0604020202020204" pitchFamily="34" charset="0"/>
              <a:buChar char="•"/>
            </a:pPr>
            <a:r>
              <a:rPr lang="en-US" dirty="0"/>
              <a:t>Secrets Management - Securely store and tightly control access to tokens, passwords, certificates, API keys, and other secrets.</a:t>
            </a:r>
          </a:p>
          <a:p>
            <a:pPr marL="171450" indent="-171450">
              <a:buFont typeface="Arial" panose="020B0604020202020204" pitchFamily="34" charset="0"/>
              <a:buChar char="•"/>
            </a:pPr>
            <a:r>
              <a:rPr lang="en-US" dirty="0"/>
              <a:t>Key Management - Can also be used as a Key Management solution.</a:t>
            </a:r>
          </a:p>
          <a:p>
            <a:pPr marL="171450" indent="-171450">
              <a:buFont typeface="Arial" panose="020B0604020202020204" pitchFamily="34" charset="0"/>
              <a:buChar char="•"/>
            </a:pPr>
            <a:r>
              <a:rPr lang="en-US" dirty="0"/>
              <a:t>Certificate Management - lets you easily enroll, manage, and deploy public and private Transport Layer Security/Secure Sockets Layer (TLS/SSL) certificates for use with Azure and your internal connected resources.</a:t>
            </a:r>
          </a:p>
          <a:p>
            <a:pPr lvl="0"/>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
        <p:nvSpPr>
          <p:cNvPr id="9" name="Slide Image Placeholder 8">
            <a:extLst>
              <a:ext uri="{FF2B5EF4-FFF2-40B4-BE49-F238E27FC236}">
                <a16:creationId xmlns:a16="http://schemas.microsoft.com/office/drawing/2014/main" id="{A6B5AA88-B8EB-AE9F-FFEA-94B251D57525}"/>
              </a:ext>
            </a:extLst>
          </p:cNvPr>
          <p:cNvSpPr>
            <a:spLocks noGrp="1" noRot="1" noChangeAspect="1"/>
          </p:cNvSpPr>
          <p:nvPr>
            <p:ph type="sldImg"/>
          </p:nvPr>
        </p:nvSpPr>
        <p:spPr/>
      </p:sp>
    </p:spTree>
    <p:extLst>
      <p:ext uri="{BB962C8B-B14F-4D97-AF65-F5344CB8AC3E}">
        <p14:creationId xmlns:p14="http://schemas.microsoft.com/office/powerpoint/2010/main" val="537497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501016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Exam page - https://learn.microsoft.com/learn/certifications/exams/az-305</a:t>
            </a:r>
          </a:p>
          <a:p>
            <a:endParaRPr lang="en-US" dirty="0"/>
          </a:p>
          <a:p>
            <a:r>
              <a:rPr lang="en-US" dirty="0"/>
              <a:t>Prerequisites</a:t>
            </a:r>
          </a:p>
          <a:p>
            <a:pPr marL="171450" indent="-171450">
              <a:buFont typeface="Arial" panose="020B0604020202020204" pitchFamily="34" charset="0"/>
              <a:buChar char="•"/>
            </a:pPr>
            <a:r>
              <a:rPr lang="en-US" dirty="0"/>
              <a:t>Working experience creating, assigning, and securing corporate identities.</a:t>
            </a:r>
          </a:p>
          <a:p>
            <a:pPr marL="171450" indent="-171450">
              <a:buFont typeface="Arial" panose="020B0604020202020204" pitchFamily="34" charset="0"/>
              <a:buChar char="•"/>
            </a:pPr>
            <a:r>
              <a:rPr lang="en-US" dirty="0"/>
              <a:t>Conceptual knowledge of identity assignment solutions, role-based access control, and identity protection methods.   </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
        <p:nvSpPr>
          <p:cNvPr id="9" name="Slide Image Placeholder 8">
            <a:extLst>
              <a:ext uri="{FF2B5EF4-FFF2-40B4-BE49-F238E27FC236}">
                <a16:creationId xmlns:a16="http://schemas.microsoft.com/office/drawing/2014/main" id="{0D59E8C0-BF3D-EB80-DB19-5C7DFD62E1F9}"/>
              </a:ext>
            </a:extLst>
          </p:cNvPr>
          <p:cNvSpPr>
            <a:spLocks noGrp="1" noRot="1" noChangeAspect="1"/>
          </p:cNvSpPr>
          <p:nvPr>
            <p:ph type="sldImg"/>
          </p:nvPr>
        </p:nvSpPr>
        <p:spPr/>
      </p:sp>
    </p:spTree>
    <p:extLst>
      <p:ext uri="{BB962C8B-B14F-4D97-AF65-F5344CB8AC3E}">
        <p14:creationId xmlns:p14="http://schemas.microsoft.com/office/powerpoint/2010/main" val="377772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 Authentication and authorization</a:t>
            </a:r>
          </a:p>
          <a:p>
            <a:r>
              <a:rPr lang="en-US" dirty="0"/>
              <a:t>https://microsoftlearning.github.io/AZ-305-DesigningMicrosoftAzureInfrastructureSolutions/Instructions/CaseStudy/07-Access.html</a:t>
            </a:r>
          </a:p>
        </p:txBody>
      </p:sp>
      <p:sp>
        <p:nvSpPr>
          <p:cNvPr id="4" name="Slide Number Placeholder 3"/>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27893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Drag and drop the icons on the right side onto the diagram to create the solution. The next slide has the completed diagram. </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54887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02472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56542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Additional questions are available in Microsoft Forms – </a:t>
            </a:r>
          </a:p>
          <a:p>
            <a:r>
              <a:rPr lang="en-US" b="0" dirty="0">
                <a:effectLst/>
              </a:rPr>
              <a:t>AZ-305 Design authentication and authorization solutions (Module 07) –</a:t>
            </a:r>
          </a:p>
          <a:p>
            <a:r>
              <a:rPr lang="en-US" dirty="0"/>
              <a:t>https://forms.office.com/Pages/ShareFormPage.aspx?id=v4j5cvGGr0GRqy180BHbR5NEFZBpuAZBgxPOGXi_gX5UMTJBSUxQSURKWUNNMFY5UkdHUUdJTEwzWi4u&amp;sharetoken=Jac733qxiSFDt2DiRG45&amp;wdLOR=c801D2B5B-C347-404F-9600-CFE2FD1882C5</a:t>
            </a:r>
          </a:p>
          <a:p>
            <a:endParaRPr lang="en-US" dirty="0"/>
          </a:p>
          <a:p>
            <a:pPr>
              <a:spcAft>
                <a:spcPts val="600"/>
              </a:spcAft>
            </a:pPr>
            <a:r>
              <a:rPr lang="nn-NO" sz="1100" dirty="0"/>
              <a:t>Understand Microsoft Entra ID - https://learn.microsoft.com/training/modules/understand-azure-active-directory/</a:t>
            </a:r>
          </a:p>
          <a:p>
            <a:pPr>
              <a:spcAft>
                <a:spcPts val="600"/>
              </a:spcAft>
            </a:pPr>
            <a:r>
              <a:rPr lang="en-US" sz="1100" dirty="0"/>
              <a:t>Plan, implement, and administer conditional access -https://learn.microsoft.com/training/modules/plan-implement-administer-conditional-access/</a:t>
            </a:r>
          </a:p>
          <a:p>
            <a:pPr>
              <a:spcAft>
                <a:spcPts val="600"/>
              </a:spcAft>
            </a:pPr>
            <a:r>
              <a:rPr lang="en-US" sz="1100" dirty="0"/>
              <a:t>Design, develop, and manage access reviews - https://learn.microsoft.com/training/modules/plan-implement-manage-access-review/</a:t>
            </a:r>
          </a:p>
          <a:p>
            <a:pPr>
              <a:spcAft>
                <a:spcPts val="600"/>
              </a:spcAft>
            </a:pPr>
            <a:r>
              <a:rPr lang="en-US" sz="1100" dirty="0"/>
              <a:t>Configure and manage secrets in Azure key vault - https://learn.microsoft.com/learn/modules/configure-and-manage-azure-key-vault/</a:t>
            </a:r>
          </a:p>
          <a:p>
            <a:pPr>
              <a:spcAft>
                <a:spcPts val="600"/>
              </a:spcAft>
            </a:pPr>
            <a:r>
              <a:rPr lang="en-US" sz="1100" dirty="0"/>
              <a:t>Manage secrets in your server apps with Azure key vault - </a:t>
            </a:r>
            <a:r>
              <a:rPr lang="en-US" sz="1100"/>
              <a:t>https://learn.</a:t>
            </a:r>
            <a:r>
              <a:rPr lang="en-US" sz="1100" dirty="0"/>
              <a:t>microsoft.com/learn/modules/manage-secrets-with-azure-key-vault/</a:t>
            </a:r>
          </a:p>
          <a:p>
            <a:endParaRPr lang="en-US" b="0" dirty="0">
              <a:effectLst/>
            </a:endParaRPr>
          </a:p>
          <a:p>
            <a:endParaRPr lang="en-US" b="0" dirty="0">
              <a:solidFill>
                <a:srgbClr val="A31515"/>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036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890998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3921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Use this slide to introduction authentication and authorization.  </a:t>
            </a:r>
          </a:p>
          <a:p>
            <a:r>
              <a:rPr lang="en-US" dirty="0"/>
              <a:t>Zero Trust Model </a:t>
            </a:r>
          </a:p>
          <a:p>
            <a:r>
              <a:rPr lang="en-US" dirty="0"/>
              <a:t>https://www.microsoft.com/security/business/zero-trust</a:t>
            </a:r>
          </a:p>
          <a:p>
            <a:endParaRPr lang="en-US" dirty="0"/>
          </a:p>
          <a:p>
            <a:r>
              <a:rPr lang="en-US" dirty="0"/>
              <a:t>Zero Trust Architecture includes applying Zero Trust conditions and controls. </a:t>
            </a:r>
          </a:p>
          <a:p>
            <a:r>
              <a:rPr lang="en-US" dirty="0"/>
              <a:t>Employee and partner user and roles (Microsoft Entra ID, ADFS,  MSA, Google ID)</a:t>
            </a:r>
          </a:p>
          <a:p>
            <a:r>
              <a:rPr lang="en-US" dirty="0"/>
              <a:t>Trusted and compliant devices (Android, iOS, MacOS, Windows, Microsoft Defender ATP)</a:t>
            </a:r>
          </a:p>
          <a:p>
            <a:r>
              <a:rPr lang="en-US" dirty="0"/>
              <a:t>Physical and virtual location (Geo-location, corporate network)</a:t>
            </a:r>
          </a:p>
          <a:p>
            <a:r>
              <a:rPr lang="en-US" dirty="0"/>
              <a:t>Client apps and authentication method (Browser apps, client apps)</a:t>
            </a:r>
          </a:p>
        </p:txBody>
      </p:sp>
      <p:sp>
        <p:nvSpPr>
          <p:cNvPr id="4" name="Slide Number Placeholder 3"/>
          <p:cNvSpPr>
            <a:spLocks noGrp="1"/>
          </p:cNvSpPr>
          <p:nvPr>
            <p:ph type="sldNum" sz="quarter" idx="5"/>
          </p:nvPr>
        </p:nvSpPr>
        <p:spPr/>
        <p:txBody>
          <a:bodyPr/>
          <a:lstStyle/>
          <a:p>
            <a:fld id="{52523523-2EA0-43A5-8BD8-67B86DEF3C52}" type="slidenum">
              <a:rPr lang="en-US" smtClean="0"/>
              <a:pPr/>
              <a:t>5</a:t>
            </a:fld>
            <a:endParaRPr lang="en-US"/>
          </a:p>
        </p:txBody>
      </p:sp>
      <p:sp>
        <p:nvSpPr>
          <p:cNvPr id="7" name="Slide Image Placeholder 6">
            <a:extLst>
              <a:ext uri="{FF2B5EF4-FFF2-40B4-BE49-F238E27FC236}">
                <a16:creationId xmlns:a16="http://schemas.microsoft.com/office/drawing/2014/main" id="{30DBA2F5-7409-4B00-B0E9-803B26B32514}"/>
              </a:ext>
            </a:extLst>
          </p:cNvPr>
          <p:cNvSpPr>
            <a:spLocks noGrp="1" noRot="1" noChangeAspect="1"/>
          </p:cNvSpPr>
          <p:nvPr>
            <p:ph type="sldImg"/>
          </p:nvPr>
        </p:nvSpPr>
        <p:spPr/>
      </p:sp>
    </p:spTree>
    <p:extLst>
      <p:ext uri="{BB962C8B-B14F-4D97-AF65-F5344CB8AC3E}">
        <p14:creationId xmlns:p14="http://schemas.microsoft.com/office/powerpoint/2010/main" val="610369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Azure identity management security overview - https://learn.microsoft.com/azure/security/fundamentals/identity-management-overview</a:t>
            </a:r>
          </a:p>
          <a:p>
            <a:endParaRPr lang="en-US" dirty="0"/>
          </a:p>
          <a:p>
            <a:r>
              <a:rPr lang="en-US" dirty="0"/>
              <a:t>In this lesson we are covering “identity” things: Microsoft Entra ID, B2B, and B2C. And we are covering “access” things: RBAC, conditional access, ID protection, and access reviews.</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
        <p:nvSpPr>
          <p:cNvPr id="9" name="Slide Image Placeholder 8">
            <a:extLst>
              <a:ext uri="{FF2B5EF4-FFF2-40B4-BE49-F238E27FC236}">
                <a16:creationId xmlns:a16="http://schemas.microsoft.com/office/drawing/2014/main" id="{AE0B78DD-79BC-C7F3-4118-0CE2482B281A}"/>
              </a:ext>
            </a:extLst>
          </p:cNvPr>
          <p:cNvSpPr>
            <a:spLocks noGrp="1" noRot="1" noChangeAspect="1"/>
          </p:cNvSpPr>
          <p:nvPr>
            <p:ph type="sldImg"/>
          </p:nvPr>
        </p:nvSpPr>
        <p:spPr/>
      </p:sp>
    </p:spTree>
    <p:extLst>
      <p:ext uri="{BB962C8B-B14F-4D97-AF65-F5344CB8AC3E}">
        <p14:creationId xmlns:p14="http://schemas.microsoft.com/office/powerpoint/2010/main" val="913184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971751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What is Microsoft Entra ID?-</a:t>
            </a:r>
          </a:p>
          <a:p>
            <a:pPr lvl="0"/>
            <a:r>
              <a:rPr lang="en-US" dirty="0"/>
              <a:t>https://learn.microsoft.com/entra/fundamentals/whatis</a:t>
            </a:r>
          </a:p>
          <a:p>
            <a:pPr lvl="0"/>
            <a:endParaRPr lang="en-US" dirty="0"/>
          </a:p>
          <a:p>
            <a:pPr lvl="0"/>
            <a:r>
              <a:rPr lang="en-US" dirty="0"/>
              <a:t>Discussion – Is anyone responsible for on-premises users? </a:t>
            </a:r>
          </a:p>
          <a:p>
            <a:endParaRPr lang="en-US" dirty="0"/>
          </a:p>
          <a:p>
            <a:pPr marL="171450" indent="-171450">
              <a:buFont typeface="Arial" panose="020B0604020202020204" pitchFamily="34" charset="0"/>
              <a:buChar char="•"/>
            </a:pPr>
            <a:r>
              <a:rPr lang="en-US" dirty="0"/>
              <a:t>Establish a single enterprise directory for managing identities of full-time employees and enterprise resources</a:t>
            </a:r>
          </a:p>
          <a:p>
            <a:pPr marL="171450" indent="-171450">
              <a:buFont typeface="Arial" panose="020B0604020202020204" pitchFamily="34" charset="0"/>
              <a:buChar char="•"/>
            </a:pPr>
            <a:r>
              <a:rPr lang="en-US" dirty="0"/>
              <a:t>A single authoritative source for identities increases clarity and consistency for all roles in IT and Security. </a:t>
            </a:r>
          </a:p>
          <a:p>
            <a:pPr marL="171450" indent="-171450">
              <a:buFont typeface="Arial" panose="020B0604020202020204" pitchFamily="34" charset="0"/>
              <a:buChar char="•"/>
            </a:pPr>
            <a:r>
              <a:rPr lang="en-US" dirty="0"/>
              <a:t>Using a single authoritative source allows teams to make changes in one place that effect everywhere.</a:t>
            </a:r>
          </a:p>
          <a:p>
            <a:pPr marL="171450" indent="-171450">
              <a:buFont typeface="Arial" panose="020B0604020202020204" pitchFamily="34" charset="0"/>
              <a:buChar char="•"/>
            </a:pPr>
            <a:r>
              <a:rPr lang="en-US" dirty="0"/>
              <a:t>Designate a single Microsoft </a:t>
            </a:r>
            <a:r>
              <a:rPr lang="en-US" dirty="0" err="1"/>
              <a:t>Entra</a:t>
            </a:r>
            <a:r>
              <a:rPr lang="en-US" dirty="0"/>
              <a:t> ID tenant as the authoritative source for corporate and organizational accounts.</a:t>
            </a:r>
          </a:p>
          <a:p>
            <a:pPr marL="171450" indent="-171450">
              <a:buFont typeface="Arial" panose="020B0604020202020204" pitchFamily="34" charset="0"/>
              <a:buChar char="•"/>
            </a:pPr>
            <a:r>
              <a:rPr lang="en-US" dirty="0"/>
              <a:t>Use modern password protection offerings.</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
        <p:nvSpPr>
          <p:cNvPr id="9" name="Slide Image Placeholder 8">
            <a:extLst>
              <a:ext uri="{FF2B5EF4-FFF2-40B4-BE49-F238E27FC236}">
                <a16:creationId xmlns:a16="http://schemas.microsoft.com/office/drawing/2014/main" id="{45D76671-4B6B-4681-13E1-7EFA9E19ED41}"/>
              </a:ext>
            </a:extLst>
          </p:cNvPr>
          <p:cNvSpPr>
            <a:spLocks noGrp="1" noRot="1" noChangeAspect="1"/>
          </p:cNvSpPr>
          <p:nvPr>
            <p:ph type="sldImg"/>
          </p:nvPr>
        </p:nvSpPr>
        <p:spPr/>
      </p:sp>
    </p:spTree>
    <p:extLst>
      <p:ext uri="{BB962C8B-B14F-4D97-AF65-F5344CB8AC3E}">
        <p14:creationId xmlns:p14="http://schemas.microsoft.com/office/powerpoint/2010/main" val="492953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948560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2" name="TextBox 1">
            <a:extLst>
              <a:ext uri="{FF2B5EF4-FFF2-40B4-BE49-F238E27FC236}">
                <a16:creationId xmlns:a16="http://schemas.microsoft.com/office/drawing/2014/main" id="{CB1B6257-D5AF-CA1F-4C45-01C91B9501F2}"/>
              </a:ext>
            </a:extLst>
          </p:cNvPr>
          <p:cNvSpPr txBox="1"/>
          <p:nvPr userDrawn="1"/>
        </p:nvSpPr>
        <p:spPr>
          <a:xfrm>
            <a:off x="418643" y="6258758"/>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335562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109620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8219848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895322"/>
            <a:ext cx="11341268" cy="430887"/>
          </a:xfrm>
        </p:spPr>
        <p:txBody>
          <a:bodyPr tIns="45720" rIns="0" bIns="45720"/>
          <a:lstStyle>
            <a:lvl1pPr>
              <a:defRPr sz="220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0A20AAFC-FEF3-577B-5024-3BFD0F45DE4D}"/>
              </a:ext>
            </a:extLst>
          </p:cNvPr>
          <p:cNvSpPr txBox="1"/>
          <p:nvPr userDrawn="1"/>
        </p:nvSpPr>
        <p:spPr>
          <a:xfrm>
            <a:off x="3771900" y="1913467"/>
            <a:ext cx="6094562" cy="369332"/>
          </a:xfrm>
          <a:prstGeom prst="rect">
            <a:avLst/>
          </a:prstGeom>
          <a:noFill/>
        </p:spPr>
        <p:txBody>
          <a:bodyPr wrap="square">
            <a:spAutoFit/>
          </a:bodyPr>
          <a:lstStyle/>
          <a:p>
            <a:r>
              <a:rPr lang="en-US" sz="1800" b="1" dirty="0">
                <a:solidFill>
                  <a:schemeClr val="tx1"/>
                </a:solidFill>
                <a:ea typeface="Segoe UI" pitchFamily="34" charset="0"/>
                <a:cs typeface="Segoe UI" pitchFamily="34" charset="0"/>
              </a:rPr>
              <a:t>Reference modules</a:t>
            </a:r>
            <a:endParaRPr lang="en-US" b="1" dirty="0"/>
          </a:p>
        </p:txBody>
      </p:sp>
    </p:spTree>
    <p:extLst>
      <p:ext uri="{BB962C8B-B14F-4D97-AF65-F5344CB8AC3E}">
        <p14:creationId xmlns:p14="http://schemas.microsoft.com/office/powerpoint/2010/main" val="292971349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3" name="TextBox 2">
            <a:extLst>
              <a:ext uri="{FF2B5EF4-FFF2-40B4-BE49-F238E27FC236}">
                <a16:creationId xmlns:a16="http://schemas.microsoft.com/office/drawing/2014/main" id="{6CC22834-E1DB-6880-3469-8E4C3F5C5CB2}"/>
              </a:ext>
            </a:extLst>
          </p:cNvPr>
          <p:cNvSpPr txBox="1"/>
          <p:nvPr userDrawn="1"/>
        </p:nvSpPr>
        <p:spPr>
          <a:xfrm>
            <a:off x="418643" y="6258758"/>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7" r:id="rId1"/>
    <p:sldLayoutId id="2147484708" r:id="rId2"/>
    <p:sldLayoutId id="2147484709" r:id="rId3"/>
    <p:sldLayoutId id="2147484562" r:id="rId4"/>
    <p:sldLayoutId id="2147484680" r:id="rId5"/>
    <p:sldLayoutId id="2147484610" r:id="rId6"/>
    <p:sldLayoutId id="2147484710" r:id="rId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sv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4.jpeg"/><Relationship Id="rId3" Type="http://schemas.openxmlformats.org/officeDocument/2006/relationships/oleObject" Target="../embeddings/oleObject2.bin"/><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9.svg"/><Relationship Id="rId11" Type="http://schemas.openxmlformats.org/officeDocument/2006/relationships/image" Target="../media/image42.svg"/><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37.wmf"/><Relationship Id="rId9" Type="http://schemas.openxmlformats.org/officeDocument/2006/relationships/image" Target="../media/image15.svg"/><Relationship Id="rId1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45.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training/modules/understand-azure-active-directory/" TargetMode="External"/><Relationship Id="rId7" Type="http://schemas.openxmlformats.org/officeDocument/2006/relationships/hyperlink" Target="https://docs.microsoft.com/learn/modules/manage-secrets-with-azure-key-vault/"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docs.microsoft.com/learn/modules/configure-and-manage-azure-key-vault/" TargetMode="External"/><Relationship Id="rId5" Type="http://schemas.openxmlformats.org/officeDocument/2006/relationships/hyperlink" Target="https://learn.microsoft.com/training/modules/plan-implement-manage-access-review/" TargetMode="External"/><Relationship Id="rId4" Type="http://schemas.openxmlformats.org/officeDocument/2006/relationships/hyperlink" Target="https://learn.microsoft.com/training/modules/plan-implement-administer-conditional-acces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w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74067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E6EF-3431-12CB-D05F-8FCBC9A7EF0E}"/>
              </a:ext>
            </a:extLst>
          </p:cNvPr>
          <p:cNvSpPr>
            <a:spLocks noGrp="1"/>
          </p:cNvSpPr>
          <p:nvPr>
            <p:ph type="title"/>
          </p:nvPr>
        </p:nvSpPr>
        <p:spPr/>
        <p:txBody>
          <a:bodyPr/>
          <a:lstStyle/>
          <a:p>
            <a:r>
              <a:rPr lang="en-US" dirty="0"/>
              <a:t>Microsoft </a:t>
            </a:r>
            <a:r>
              <a:rPr lang="en-US" dirty="0" err="1"/>
              <a:t>Entra</a:t>
            </a:r>
            <a:r>
              <a:rPr lang="en-US" dirty="0"/>
              <a:t> B2B – whiteboard and discussion (notes)</a:t>
            </a:r>
          </a:p>
        </p:txBody>
      </p:sp>
      <p:grpSp>
        <p:nvGrpSpPr>
          <p:cNvPr id="12" name="Group 11" descr="Optional whiteboard for the topic. ">
            <a:extLst>
              <a:ext uri="{FF2B5EF4-FFF2-40B4-BE49-F238E27FC236}">
                <a16:creationId xmlns:a16="http://schemas.microsoft.com/office/drawing/2014/main" id="{DD8A0A05-A55D-AD7E-0089-78D8BE984373}"/>
              </a:ext>
            </a:extLst>
          </p:cNvPr>
          <p:cNvGrpSpPr/>
          <p:nvPr/>
        </p:nvGrpSpPr>
        <p:grpSpPr>
          <a:xfrm>
            <a:off x="965621" y="1284610"/>
            <a:ext cx="10050210" cy="4667799"/>
            <a:chOff x="965621" y="1284610"/>
            <a:chExt cx="10050210" cy="4667799"/>
          </a:xfrm>
        </p:grpSpPr>
        <p:pic>
          <p:nvPicPr>
            <p:cNvPr id="4" name="Picture 3" descr="Optional whiteboard for the topic. ">
              <a:extLst>
                <a:ext uri="{FF2B5EF4-FFF2-40B4-BE49-F238E27FC236}">
                  <a16:creationId xmlns:a16="http://schemas.microsoft.com/office/drawing/2014/main" id="{3990E8AC-E91E-5F69-34AB-B76CBCD4F6BF}"/>
                </a:ext>
              </a:extLst>
            </p:cNvPr>
            <p:cNvPicPr>
              <a:picLocks noChangeAspect="1"/>
            </p:cNvPicPr>
            <p:nvPr/>
          </p:nvPicPr>
          <p:blipFill>
            <a:blip r:embed="rId3"/>
            <a:stretch>
              <a:fillRect/>
            </a:stretch>
          </p:blipFill>
          <p:spPr>
            <a:xfrm>
              <a:off x="965621" y="1284610"/>
              <a:ext cx="10050210" cy="4667799"/>
            </a:xfrm>
            <a:prstGeom prst="rect">
              <a:avLst/>
            </a:prstGeom>
            <a:ln>
              <a:solidFill>
                <a:schemeClr val="accent1"/>
              </a:solidFill>
            </a:ln>
          </p:spPr>
        </p:pic>
        <p:sp>
          <p:nvSpPr>
            <p:cNvPr id="5" name="TextBox 4">
              <a:extLst>
                <a:ext uri="{FF2B5EF4-FFF2-40B4-BE49-F238E27FC236}">
                  <a16:creationId xmlns:a16="http://schemas.microsoft.com/office/drawing/2014/main" id="{2C68E92D-A2CC-9400-7826-C474EB19BEBB}"/>
                </a:ext>
                <a:ext uri="{C183D7F6-B498-43B3-948B-1728B52AA6E4}">
                  <adec:decorative xmlns:adec="http://schemas.microsoft.com/office/drawing/2017/decorative" val="1"/>
                </a:ext>
              </a:extLst>
            </p:cNvPr>
            <p:cNvSpPr txBox="1"/>
            <p:nvPr/>
          </p:nvSpPr>
          <p:spPr>
            <a:xfrm>
              <a:off x="9642765" y="3075708"/>
              <a:ext cx="1153390" cy="170411"/>
            </a:xfrm>
            <a:prstGeom prst="rect">
              <a:avLst/>
            </a:prstGeom>
            <a:solidFill>
              <a:srgbClr val="F6F6F6"/>
            </a:solidFill>
          </p:spPr>
          <p:txBody>
            <a:bodyPr wrap="square" lIns="182880" tIns="146304" rIns="182880" bIns="146304" rtlCol="0">
              <a:spAutoFit/>
            </a:bodyPr>
            <a:lstStyle/>
            <a:p>
              <a:pPr>
                <a:lnSpc>
                  <a:spcPct val="90000"/>
                </a:lnSpc>
                <a:spcAft>
                  <a:spcPts val="600"/>
                </a:spcAft>
              </a:pPr>
              <a:endParaRPr lang="en-US" sz="1100" dirty="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091619C8-B921-0F8E-0355-980F56EBBA57}"/>
                </a:ext>
              </a:extLst>
            </p:cNvPr>
            <p:cNvSpPr txBox="1"/>
            <p:nvPr/>
          </p:nvSpPr>
          <p:spPr>
            <a:xfrm rot="2880000">
              <a:off x="4675827" y="3037516"/>
              <a:ext cx="1138297" cy="1147702"/>
            </a:xfrm>
            <a:prstGeom prst="rect">
              <a:avLst/>
            </a:prstGeom>
            <a:solidFill>
              <a:srgbClr val="F6F6F6"/>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l">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05AE3028-5AE6-8604-D274-802B84AB7106}"/>
                </a:ext>
              </a:extLst>
            </p:cNvPr>
            <p:cNvSpPr txBox="1"/>
            <p:nvPr/>
          </p:nvSpPr>
          <p:spPr>
            <a:xfrm>
              <a:off x="4440050" y="4238868"/>
              <a:ext cx="1404138" cy="794064"/>
            </a:xfrm>
            <a:prstGeom prst="rect">
              <a:avLst/>
            </a:prstGeom>
            <a:solidFill>
              <a:srgbClr val="F6F6F6"/>
            </a:solidFill>
          </p:spPr>
          <p:txBody>
            <a:bodyPr wrap="square" lIns="182880" tIns="146304" rIns="182880" bIns="146304" rtlCol="0" anchor="t">
              <a:spAutoFit/>
            </a:bodyPr>
            <a:lstStyle/>
            <a:p>
              <a:pPr>
                <a:lnSpc>
                  <a:spcPct val="90000"/>
                </a:lnSpc>
                <a:spcAft>
                  <a:spcPts val="600"/>
                </a:spcAft>
              </a:pPr>
              <a:r>
                <a:rPr lang="en-US" sz="1800" dirty="0">
                  <a:gradFill>
                    <a:gsLst>
                      <a:gs pos="2917">
                        <a:schemeClr val="tx1"/>
                      </a:gs>
                      <a:gs pos="30000">
                        <a:schemeClr val="tx1"/>
                      </a:gs>
                    </a:gsLst>
                    <a:lin ang="5400000" scaled="0"/>
                  </a:gradFill>
                  <a:latin typeface="MV Boli"/>
                  <a:cs typeface="MV Boli"/>
                </a:rPr>
                <a:t>Microsoft Entra ID</a:t>
              </a:r>
            </a:p>
          </p:txBody>
        </p:sp>
        <p:pic>
          <p:nvPicPr>
            <p:cNvPr id="7" name="Picture 6" descr="A blue and white diamond shaped logo&#10;&#10;Description automatically generated">
              <a:extLst>
                <a:ext uri="{FF2B5EF4-FFF2-40B4-BE49-F238E27FC236}">
                  <a16:creationId xmlns:a16="http://schemas.microsoft.com/office/drawing/2014/main" id="{8E2D3B5C-5FE8-A429-8A21-D6CFE0784726}"/>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4083521" y="2681894"/>
              <a:ext cx="2107291" cy="2107291"/>
            </a:xfrm>
            <a:prstGeom prst="rect">
              <a:avLst/>
            </a:prstGeom>
          </p:spPr>
        </p:pic>
        <p:sp>
          <p:nvSpPr>
            <p:cNvPr id="9" name="TextBox 8">
              <a:extLst>
                <a:ext uri="{FF2B5EF4-FFF2-40B4-BE49-F238E27FC236}">
                  <a16:creationId xmlns:a16="http://schemas.microsoft.com/office/drawing/2014/main" id="{732BEBDC-E2C4-1D94-40F5-EE859E780FB8}"/>
                </a:ext>
              </a:extLst>
            </p:cNvPr>
            <p:cNvSpPr txBox="1"/>
            <p:nvPr/>
          </p:nvSpPr>
          <p:spPr>
            <a:xfrm>
              <a:off x="5109307" y="2764692"/>
              <a:ext cx="273538" cy="175846"/>
            </a:xfrm>
            <a:prstGeom prst="rect">
              <a:avLst/>
            </a:prstGeom>
            <a:solidFill>
              <a:srgbClr val="F6F6F6"/>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l">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559E99BC-C7F3-84DF-6B1E-EAF713CDACC9}"/>
                </a:ext>
              </a:extLst>
            </p:cNvPr>
            <p:cNvSpPr txBox="1"/>
            <p:nvPr/>
          </p:nvSpPr>
          <p:spPr>
            <a:xfrm>
              <a:off x="5715000" y="3370384"/>
              <a:ext cx="517767" cy="362603"/>
            </a:xfrm>
            <a:prstGeom prst="ellipse">
              <a:avLst/>
            </a:prstGeom>
            <a:solidFill>
              <a:srgbClr val="F6F6F6"/>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l">
                <a:lnSpc>
                  <a:spcPct val="90000"/>
                </a:lnSpc>
                <a:spcAft>
                  <a:spcPts val="600"/>
                </a:spcAft>
              </a:pPr>
              <a:endParaRPr lang="en-US" sz="1200" dirty="0">
                <a:gradFill>
                  <a:gsLst>
                    <a:gs pos="2917">
                      <a:schemeClr val="tx1"/>
                    </a:gs>
                    <a:gs pos="30000">
                      <a:schemeClr val="tx1"/>
                    </a:gs>
                  </a:gsLst>
                  <a:lin ang="5400000" scaled="0"/>
                </a:gradFill>
                <a:latin typeface="MV Boli"/>
                <a:cs typeface="Segoe UI"/>
              </a:endParaRPr>
            </a:p>
          </p:txBody>
        </p:sp>
      </p:grpSp>
    </p:spTree>
    <p:extLst>
      <p:ext uri="{BB962C8B-B14F-4D97-AF65-F5344CB8AC3E}">
        <p14:creationId xmlns:p14="http://schemas.microsoft.com/office/powerpoint/2010/main" val="16489106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When to use Microsoft </a:t>
            </a:r>
            <a:r>
              <a:rPr lang="en-US" dirty="0" err="1"/>
              <a:t>Entra</a:t>
            </a:r>
            <a:r>
              <a:rPr lang="en-US" dirty="0"/>
              <a:t> Business to Business (B2B) </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10"/>
          </p:nvPr>
        </p:nvSpPr>
        <p:spPr>
          <a:xfrm>
            <a:off x="432089" y="990866"/>
            <a:ext cx="11341268" cy="430887"/>
          </a:xfrm>
        </p:spPr>
        <p:txBody>
          <a:bodyPr/>
          <a:lstStyle/>
          <a:p>
            <a:r>
              <a:rPr lang="en-US" dirty="0"/>
              <a:t>Microsoft </a:t>
            </a:r>
            <a:r>
              <a:rPr lang="en-US" dirty="0" err="1"/>
              <a:t>Entra</a:t>
            </a:r>
            <a:r>
              <a:rPr lang="en-US" dirty="0"/>
              <a:t> B2B enables you to securely collaborate with external partners. </a:t>
            </a:r>
          </a:p>
        </p:txBody>
      </p:sp>
      <p:sp>
        <p:nvSpPr>
          <p:cNvPr id="10" name="TextBox 9">
            <a:extLst>
              <a:ext uri="{FF2B5EF4-FFF2-40B4-BE49-F238E27FC236}">
                <a16:creationId xmlns:a16="http://schemas.microsoft.com/office/drawing/2014/main" id="{0713B6CC-36F2-4AF7-8632-65C033767D6F}"/>
              </a:ext>
            </a:extLst>
          </p:cNvPr>
          <p:cNvSpPr txBox="1"/>
          <p:nvPr/>
        </p:nvSpPr>
        <p:spPr>
          <a:xfrm>
            <a:off x="386115" y="2051915"/>
            <a:ext cx="3034778" cy="240065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dirty="0">
                <a:latin typeface="+mn-lt"/>
              </a:rPr>
              <a:t>Integrate with identity providers</a:t>
            </a:r>
          </a:p>
          <a:p>
            <a:pPr marL="285750" indent="-285750">
              <a:spcAft>
                <a:spcPts val="600"/>
              </a:spcAft>
              <a:buFont typeface="Arial" panose="020B0604020202020204" pitchFamily="34" charset="0"/>
              <a:buChar char="•"/>
            </a:pPr>
            <a:r>
              <a:rPr lang="en-US" sz="2000" dirty="0">
                <a:latin typeface="+mn-lt"/>
              </a:rPr>
              <a:t>Use conditional access policies to intelligently grant or deny access</a:t>
            </a:r>
          </a:p>
          <a:p>
            <a:pPr marL="285750" indent="-285750">
              <a:spcAft>
                <a:spcPts val="600"/>
              </a:spcAft>
              <a:buFont typeface="Arial" panose="020B0604020202020204" pitchFamily="34" charset="0"/>
              <a:buChar char="•"/>
            </a:pPr>
            <a:r>
              <a:rPr lang="en-US" sz="2000" dirty="0">
                <a:latin typeface="+mn-lt"/>
              </a:rPr>
              <a:t>Require MFA for guest users</a:t>
            </a:r>
            <a:endParaRPr lang="en-US" sz="2000" strike="sngStrike" dirty="0">
              <a:latin typeface="+mn-lt"/>
            </a:endParaRPr>
          </a:p>
        </p:txBody>
      </p:sp>
      <p:grpSp>
        <p:nvGrpSpPr>
          <p:cNvPr id="7" name="Group 6" descr="B2B external identities are invited to Microsoft Entra ID. ">
            <a:extLst>
              <a:ext uri="{FF2B5EF4-FFF2-40B4-BE49-F238E27FC236}">
                <a16:creationId xmlns:a16="http://schemas.microsoft.com/office/drawing/2014/main" id="{4B0C1596-B896-CE0B-5055-BC45A0F2C5E5}"/>
              </a:ext>
            </a:extLst>
          </p:cNvPr>
          <p:cNvGrpSpPr/>
          <p:nvPr/>
        </p:nvGrpSpPr>
        <p:grpSpPr>
          <a:xfrm>
            <a:off x="3696025" y="2198930"/>
            <a:ext cx="8220667" cy="2968256"/>
            <a:chOff x="3696025" y="2198930"/>
            <a:chExt cx="8220667" cy="2968256"/>
          </a:xfrm>
          <a:noFill/>
        </p:grpSpPr>
        <p:grpSp>
          <p:nvGrpSpPr>
            <p:cNvPr id="3" name="Group 2" descr="External identities receive invites to join Azure AD as a guest user. ">
              <a:extLst>
                <a:ext uri="{FF2B5EF4-FFF2-40B4-BE49-F238E27FC236}">
                  <a16:creationId xmlns:a16="http://schemas.microsoft.com/office/drawing/2014/main" id="{D5BFB31C-F35B-48C2-B564-5205B7AFBF76}"/>
                </a:ext>
              </a:extLst>
            </p:cNvPr>
            <p:cNvGrpSpPr/>
            <p:nvPr/>
          </p:nvGrpSpPr>
          <p:grpSpPr>
            <a:xfrm>
              <a:off x="3696025" y="2198930"/>
              <a:ext cx="8220667" cy="2968256"/>
              <a:chOff x="3696025" y="2198930"/>
              <a:chExt cx="8220667" cy="2968256"/>
            </a:xfrm>
            <a:grpFill/>
          </p:grpSpPr>
          <p:grpSp>
            <p:nvGrpSpPr>
              <p:cNvPr id="5" name="Group 4">
                <a:extLst>
                  <a:ext uri="{FF2B5EF4-FFF2-40B4-BE49-F238E27FC236}">
                    <a16:creationId xmlns:a16="http://schemas.microsoft.com/office/drawing/2014/main" id="{F83A9FF8-2FDD-44EB-A7BC-A2FA93243DFF}"/>
                  </a:ext>
                </a:extLst>
              </p:cNvPr>
              <p:cNvGrpSpPr/>
              <p:nvPr/>
            </p:nvGrpSpPr>
            <p:grpSpPr>
              <a:xfrm>
                <a:off x="3696025" y="2198930"/>
                <a:ext cx="8220667" cy="2968256"/>
                <a:chOff x="411710" y="908713"/>
                <a:chExt cx="10391755" cy="3502003"/>
              </a:xfrm>
              <a:grpFill/>
            </p:grpSpPr>
            <p:grpSp>
              <p:nvGrpSpPr>
                <p:cNvPr id="41" name="Group 40">
                  <a:extLst>
                    <a:ext uri="{FF2B5EF4-FFF2-40B4-BE49-F238E27FC236}">
                      <a16:creationId xmlns:a16="http://schemas.microsoft.com/office/drawing/2014/main" id="{FF2C87EA-A2F0-4FB6-81AE-12BA5C7DF90A}"/>
                    </a:ext>
                  </a:extLst>
                </p:cNvPr>
                <p:cNvGrpSpPr/>
                <p:nvPr/>
              </p:nvGrpSpPr>
              <p:grpSpPr>
                <a:xfrm>
                  <a:off x="411710" y="1896882"/>
                  <a:ext cx="6774357" cy="2513834"/>
                  <a:chOff x="290708" y="1564019"/>
                  <a:chExt cx="6774357" cy="2513834"/>
                </a:xfrm>
                <a:grpFill/>
              </p:grpSpPr>
              <p:sp>
                <p:nvSpPr>
                  <p:cNvPr id="42" name="TextBox 41">
                    <a:extLst>
                      <a:ext uri="{FF2B5EF4-FFF2-40B4-BE49-F238E27FC236}">
                        <a16:creationId xmlns:a16="http://schemas.microsoft.com/office/drawing/2014/main" id="{AB3DF456-427B-4934-B2AB-42CD7A8DA85D}"/>
                      </a:ext>
                    </a:extLst>
                  </p:cNvPr>
                  <p:cNvSpPr txBox="1"/>
                  <p:nvPr/>
                </p:nvSpPr>
                <p:spPr>
                  <a:xfrm>
                    <a:off x="3997818" y="2411131"/>
                    <a:ext cx="3067247" cy="1666722"/>
                  </a:xfrm>
                  <a:prstGeom prst="rect">
                    <a:avLst/>
                  </a:prstGeom>
                  <a:grp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Microsoft </a:t>
                    </a:r>
                    <a:r>
                      <a:rPr lang="en-US" sz="1600" dirty="0" err="1">
                        <a:gradFill>
                          <a:gsLst>
                            <a:gs pos="2917">
                              <a:schemeClr val="tx1"/>
                            </a:gs>
                            <a:gs pos="30000">
                              <a:schemeClr val="tx1"/>
                            </a:gs>
                          </a:gsLst>
                          <a:lin ang="5400000" scaled="0"/>
                        </a:gradFill>
                      </a:rPr>
                      <a:t>Entra</a:t>
                    </a:r>
                    <a:r>
                      <a:rPr lang="en-US" sz="1600" dirty="0">
                        <a:gradFill>
                          <a:gsLst>
                            <a:gs pos="2917">
                              <a:schemeClr val="tx1"/>
                            </a:gs>
                            <a:gs pos="30000">
                              <a:schemeClr val="tx1"/>
                            </a:gs>
                          </a:gsLst>
                          <a:lin ang="5400000" scaled="0"/>
                        </a:gradFill>
                      </a:rPr>
                      <a:t> ID</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Internal users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On-premises users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Guest users (B2B)</a:t>
                    </a:r>
                  </a:p>
                </p:txBody>
              </p:sp>
              <p:grpSp>
                <p:nvGrpSpPr>
                  <p:cNvPr id="43" name="Group 42">
                    <a:extLst>
                      <a:ext uri="{FF2B5EF4-FFF2-40B4-BE49-F238E27FC236}">
                        <a16:creationId xmlns:a16="http://schemas.microsoft.com/office/drawing/2014/main" id="{7E6AD4E5-2DE3-4E4B-AD2A-3D033317062B}"/>
                      </a:ext>
                    </a:extLst>
                  </p:cNvPr>
                  <p:cNvGrpSpPr/>
                  <p:nvPr/>
                </p:nvGrpSpPr>
                <p:grpSpPr>
                  <a:xfrm>
                    <a:off x="290708" y="1564019"/>
                    <a:ext cx="4492349" cy="1667723"/>
                    <a:chOff x="290708" y="1564019"/>
                    <a:chExt cx="4492349" cy="1667723"/>
                  </a:xfrm>
                  <a:grpFill/>
                </p:grpSpPr>
                <p:sp>
                  <p:nvSpPr>
                    <p:cNvPr id="46" name="TextBox 45">
                      <a:extLst>
                        <a:ext uri="{FF2B5EF4-FFF2-40B4-BE49-F238E27FC236}">
                          <a16:creationId xmlns:a16="http://schemas.microsoft.com/office/drawing/2014/main" id="{ADB9CCF4-779B-4A87-8B65-DC7912D855A8}"/>
                        </a:ext>
                      </a:extLst>
                    </p:cNvPr>
                    <p:cNvSpPr txBox="1"/>
                    <p:nvPr/>
                  </p:nvSpPr>
                  <p:spPr>
                    <a:xfrm>
                      <a:off x="290708" y="2360252"/>
                      <a:ext cx="2375782" cy="871490"/>
                    </a:xfrm>
                    <a:prstGeom prst="rect">
                      <a:avLst/>
                    </a:prstGeom>
                    <a:grp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Active Directory Domain Services</a:t>
                      </a:r>
                    </a:p>
                  </p:txBody>
                </p:sp>
                <p:cxnSp>
                  <p:nvCxnSpPr>
                    <p:cNvPr id="47" name="Straight Arrow Connector 46">
                      <a:extLst>
                        <a:ext uri="{FF2B5EF4-FFF2-40B4-BE49-F238E27FC236}">
                          <a16:creationId xmlns:a16="http://schemas.microsoft.com/office/drawing/2014/main" id="{94397CD4-256D-42D8-95A9-7D628AB8C1AF}"/>
                        </a:ext>
                      </a:extLst>
                    </p:cNvPr>
                    <p:cNvCxnSpPr>
                      <a:cxnSpLocks/>
                    </p:cNvCxnSpPr>
                    <p:nvPr/>
                  </p:nvCxnSpPr>
                  <p:spPr>
                    <a:xfrm>
                      <a:off x="1973475" y="1994731"/>
                      <a:ext cx="2809582" cy="874"/>
                    </a:xfrm>
                    <a:prstGeom prst="straightConnector1">
                      <a:avLst/>
                    </a:prstGeom>
                    <a:grpFill/>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7C57B0D-36D0-4B79-95AB-90ABBEF8F97A}"/>
                        </a:ext>
                      </a:extLst>
                    </p:cNvPr>
                    <p:cNvSpPr txBox="1"/>
                    <p:nvPr/>
                  </p:nvSpPr>
                  <p:spPr>
                    <a:xfrm>
                      <a:off x="2018045" y="1564019"/>
                      <a:ext cx="2720442" cy="989201"/>
                    </a:xfrm>
                    <a:prstGeom prst="rect">
                      <a:avLst/>
                    </a:prstGeom>
                    <a:grp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Microsoft </a:t>
                      </a:r>
                      <a:r>
                        <a:rPr lang="en-US" sz="1600" dirty="0" err="1">
                          <a:gradFill>
                            <a:gsLst>
                              <a:gs pos="2917">
                                <a:schemeClr val="tx1"/>
                              </a:gs>
                              <a:gs pos="30000">
                                <a:schemeClr val="tx1"/>
                              </a:gs>
                            </a:gsLst>
                            <a:lin ang="5400000" scaled="0"/>
                          </a:gradFill>
                        </a:rPr>
                        <a:t>Entra</a:t>
                      </a:r>
                      <a:endParaRPr lang="en-US" sz="1600" dirty="0">
                        <a:gradFill>
                          <a:gsLst>
                            <a:gs pos="2917">
                              <a:schemeClr val="tx1"/>
                            </a:gs>
                            <a:gs pos="30000">
                              <a:schemeClr val="tx1"/>
                            </a:gs>
                          </a:gsLst>
                          <a:lin ang="5400000" scaled="0"/>
                        </a:gradFill>
                      </a:endParaRPr>
                    </a:p>
                    <a:p>
                      <a:pPr algn="ctr">
                        <a:lnSpc>
                          <a:spcPct val="90000"/>
                        </a:lnSpc>
                        <a:spcAft>
                          <a:spcPts val="600"/>
                        </a:spcAft>
                      </a:pPr>
                      <a:r>
                        <a:rPr lang="en-US" sz="1600" dirty="0">
                          <a:gradFill>
                            <a:gsLst>
                              <a:gs pos="2917">
                                <a:schemeClr val="tx1"/>
                              </a:gs>
                              <a:gs pos="30000">
                                <a:schemeClr val="tx1"/>
                              </a:gs>
                            </a:gsLst>
                            <a:lin ang="5400000" scaled="0"/>
                          </a:gradFill>
                        </a:rPr>
                        <a:t>Connect</a:t>
                      </a:r>
                    </a:p>
                  </p:txBody>
                </p:sp>
              </p:grpSp>
            </p:grpSp>
            <p:sp>
              <p:nvSpPr>
                <p:cNvPr id="49" name="TextBox 48">
                  <a:extLst>
                    <a:ext uri="{FF2B5EF4-FFF2-40B4-BE49-F238E27FC236}">
                      <a16:creationId xmlns:a16="http://schemas.microsoft.com/office/drawing/2014/main" id="{B893C725-D5D0-4C10-92F6-5FDC0333055E}"/>
                    </a:ext>
                  </a:extLst>
                </p:cNvPr>
                <p:cNvSpPr txBox="1"/>
                <p:nvPr/>
              </p:nvSpPr>
              <p:spPr>
                <a:xfrm>
                  <a:off x="411710" y="937331"/>
                  <a:ext cx="3170464" cy="610043"/>
                </a:xfrm>
                <a:prstGeom prst="rect">
                  <a:avLst/>
                </a:prstGeom>
                <a:grp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On-premises Identities</a:t>
                  </a:r>
                </a:p>
              </p:txBody>
            </p:sp>
            <p:sp>
              <p:nvSpPr>
                <p:cNvPr id="50" name="TextBox 49">
                  <a:extLst>
                    <a:ext uri="{FF2B5EF4-FFF2-40B4-BE49-F238E27FC236}">
                      <a16:creationId xmlns:a16="http://schemas.microsoft.com/office/drawing/2014/main" id="{FE35CFCC-8545-440B-8F92-40492C997404}"/>
                    </a:ext>
                  </a:extLst>
                </p:cNvPr>
                <p:cNvSpPr txBox="1"/>
                <p:nvPr/>
              </p:nvSpPr>
              <p:spPr>
                <a:xfrm>
                  <a:off x="3929969" y="937331"/>
                  <a:ext cx="3403256" cy="610043"/>
                </a:xfrm>
                <a:prstGeom prst="rect">
                  <a:avLst/>
                </a:prstGeom>
                <a:grp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Microsoft </a:t>
                  </a:r>
                  <a:r>
                    <a:rPr lang="en-US" sz="1600" dirty="0" err="1">
                      <a:gradFill>
                        <a:gsLst>
                          <a:gs pos="2917">
                            <a:schemeClr val="tx1"/>
                          </a:gs>
                          <a:gs pos="30000">
                            <a:schemeClr val="tx1"/>
                          </a:gs>
                        </a:gsLst>
                        <a:lin ang="5400000" scaled="0"/>
                      </a:gradFill>
                    </a:rPr>
                    <a:t>Entra</a:t>
                  </a:r>
                  <a:r>
                    <a:rPr lang="en-US" sz="1600" dirty="0">
                      <a:gradFill>
                        <a:gsLst>
                          <a:gs pos="2917">
                            <a:schemeClr val="tx1"/>
                          </a:gs>
                          <a:gs pos="30000">
                            <a:schemeClr val="tx1"/>
                          </a:gs>
                        </a:gsLst>
                        <a:lin ang="5400000" scaled="0"/>
                      </a:gradFill>
                    </a:rPr>
                    <a:t> Identities</a:t>
                  </a:r>
                </a:p>
              </p:txBody>
            </p:sp>
            <p:sp>
              <p:nvSpPr>
                <p:cNvPr id="51" name="TextBox 50">
                  <a:extLst>
                    <a:ext uri="{FF2B5EF4-FFF2-40B4-BE49-F238E27FC236}">
                      <a16:creationId xmlns:a16="http://schemas.microsoft.com/office/drawing/2014/main" id="{732A16AC-DC7B-40DB-A2AE-DEF74C5834B5}"/>
                    </a:ext>
                  </a:extLst>
                </p:cNvPr>
                <p:cNvSpPr txBox="1"/>
                <p:nvPr/>
              </p:nvSpPr>
              <p:spPr>
                <a:xfrm>
                  <a:off x="7888463" y="908713"/>
                  <a:ext cx="2576668" cy="610043"/>
                </a:xfrm>
                <a:prstGeom prst="rect">
                  <a:avLst/>
                </a:prstGeom>
                <a:grp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External Identities</a:t>
                  </a:r>
                </a:p>
              </p:txBody>
            </p:sp>
            <p:cxnSp>
              <p:nvCxnSpPr>
                <p:cNvPr id="52" name="Straight Connector 51">
                  <a:extLst>
                    <a:ext uri="{FF2B5EF4-FFF2-40B4-BE49-F238E27FC236}">
                      <a16:creationId xmlns:a16="http://schemas.microsoft.com/office/drawing/2014/main" id="{D6EFED30-5699-4B52-A680-D8B5ACC97717}"/>
                    </a:ext>
                  </a:extLst>
                </p:cNvPr>
                <p:cNvCxnSpPr>
                  <a:cxnSpLocks/>
                </p:cNvCxnSpPr>
                <p:nvPr/>
              </p:nvCxnSpPr>
              <p:spPr>
                <a:xfrm flipV="1">
                  <a:off x="643467" y="1465528"/>
                  <a:ext cx="10159998" cy="45186"/>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E76534-0350-4DB8-BB49-99A42AEC5D44}"/>
                    </a:ext>
                  </a:extLst>
                </p:cNvPr>
                <p:cNvCxnSpPr>
                  <a:cxnSpLocks/>
                </p:cNvCxnSpPr>
                <p:nvPr/>
              </p:nvCxnSpPr>
              <p:spPr>
                <a:xfrm flipH="1">
                  <a:off x="5957245" y="2327594"/>
                  <a:ext cx="2576668" cy="874"/>
                </a:xfrm>
                <a:prstGeom prst="straightConnector1">
                  <a:avLst/>
                </a:prstGeom>
                <a:grpFill/>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40A24FA-CAFE-426B-88E1-1187D26587A2}"/>
                    </a:ext>
                  </a:extLst>
                </p:cNvPr>
                <p:cNvSpPr txBox="1"/>
                <p:nvPr/>
              </p:nvSpPr>
              <p:spPr>
                <a:xfrm>
                  <a:off x="7736218" y="2712027"/>
                  <a:ext cx="3067247" cy="452272"/>
                </a:xfrm>
                <a:prstGeom prst="rect">
                  <a:avLst/>
                </a:prstGeom>
                <a:grpFill/>
              </p:spPr>
              <p:txBody>
                <a:bodyPr wrap="square" lIns="182880" tIns="146304" rIns="182880" bIns="146304"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Business to Business (B2B)</a:t>
                  </a:r>
                </a:p>
              </p:txBody>
            </p:sp>
          </p:grpSp>
          <p:sp>
            <p:nvSpPr>
              <p:cNvPr id="6" name="TextBox 5">
                <a:extLst>
                  <a:ext uri="{FF2B5EF4-FFF2-40B4-BE49-F238E27FC236}">
                    <a16:creationId xmlns:a16="http://schemas.microsoft.com/office/drawing/2014/main" id="{794B7B29-DB8F-4D36-9162-210C18B0BDE3}"/>
                  </a:ext>
                </a:extLst>
              </p:cNvPr>
              <p:cNvSpPr txBox="1"/>
              <p:nvPr/>
            </p:nvSpPr>
            <p:spPr>
              <a:xfrm>
                <a:off x="8598576" y="3023103"/>
                <a:ext cx="1091416" cy="517065"/>
              </a:xfrm>
              <a:prstGeom prst="rect">
                <a:avLst/>
              </a:prstGeom>
              <a:grp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Invites</a:t>
                </a:r>
              </a:p>
            </p:txBody>
          </p:sp>
          <p:pic>
            <p:nvPicPr>
              <p:cNvPr id="58" name="Picture 57">
                <a:extLst>
                  <a:ext uri="{FF2B5EF4-FFF2-40B4-BE49-F238E27FC236}">
                    <a16:creationId xmlns:a16="http://schemas.microsoft.com/office/drawing/2014/main" id="{05906A60-662B-486E-935A-C70F3499AF98}"/>
                  </a:ext>
                </a:extLst>
              </p:cNvPr>
              <p:cNvPicPr>
                <a:picLocks noChangeAspect="1"/>
              </p:cNvPicPr>
              <p:nvPr/>
            </p:nvPicPr>
            <p:blipFill>
              <a:blip r:embed="rId3"/>
              <a:stretch>
                <a:fillRect/>
              </a:stretch>
            </p:blipFill>
            <p:spPr>
              <a:xfrm>
                <a:off x="4141775" y="2975739"/>
                <a:ext cx="797878" cy="778751"/>
              </a:xfrm>
              <a:prstGeom prst="rect">
                <a:avLst/>
              </a:prstGeom>
              <a:grpFill/>
            </p:spPr>
          </p:pic>
        </p:grpSp>
        <p:pic>
          <p:nvPicPr>
            <p:cNvPr id="4" name="Picture 3">
              <a:extLst>
                <a:ext uri="{FF2B5EF4-FFF2-40B4-BE49-F238E27FC236}">
                  <a16:creationId xmlns:a16="http://schemas.microsoft.com/office/drawing/2014/main" id="{65F1A2F6-54DE-5967-2DE6-0F801CEA6C0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932736" y="2709179"/>
              <a:ext cx="1497211" cy="1497211"/>
            </a:xfrm>
            <a:prstGeom prst="rect">
              <a:avLst/>
            </a:prstGeom>
            <a:grpFill/>
          </p:spPr>
        </p:pic>
        <p:pic>
          <p:nvPicPr>
            <p:cNvPr id="9" name="Picture 8">
              <a:extLst>
                <a:ext uri="{FF2B5EF4-FFF2-40B4-BE49-F238E27FC236}">
                  <a16:creationId xmlns:a16="http://schemas.microsoft.com/office/drawing/2014/main" id="{B9BADB70-A270-77BE-1730-E2173C52341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6356" y="2664334"/>
              <a:ext cx="1450842" cy="1450842"/>
            </a:xfrm>
            <a:prstGeom prst="rect">
              <a:avLst/>
            </a:prstGeom>
            <a:grpFill/>
          </p:spPr>
        </p:pic>
      </p:grpSp>
    </p:spTree>
    <p:extLst>
      <p:ext uri="{BB962C8B-B14F-4D97-AF65-F5344CB8AC3E}">
        <p14:creationId xmlns:p14="http://schemas.microsoft.com/office/powerpoint/2010/main" val="29892361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CD48C5-51D2-4C4A-8B37-55372FDB4B36}"/>
              </a:ext>
            </a:extLst>
          </p:cNvPr>
          <p:cNvSpPr>
            <a:spLocks noGrp="1"/>
          </p:cNvSpPr>
          <p:nvPr>
            <p:ph type="title"/>
          </p:nvPr>
        </p:nvSpPr>
        <p:spPr/>
        <p:txBody>
          <a:bodyPr/>
          <a:lstStyle/>
          <a:p>
            <a:r>
              <a:rPr lang="en-US" dirty="0"/>
              <a:t>Design for Azure AD Business to Customer</a:t>
            </a:r>
          </a:p>
        </p:txBody>
      </p:sp>
    </p:spTree>
    <p:extLst>
      <p:ext uri="{BB962C8B-B14F-4D97-AF65-F5344CB8AC3E}">
        <p14:creationId xmlns:p14="http://schemas.microsoft.com/office/powerpoint/2010/main" val="105125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6D3B-370A-739C-FF9D-F01EA0628755}"/>
              </a:ext>
            </a:extLst>
          </p:cNvPr>
          <p:cNvSpPr>
            <a:spLocks noGrp="1"/>
          </p:cNvSpPr>
          <p:nvPr>
            <p:ph type="title"/>
          </p:nvPr>
        </p:nvSpPr>
        <p:spPr/>
        <p:txBody>
          <a:bodyPr/>
          <a:lstStyle/>
          <a:p>
            <a:r>
              <a:rPr lang="en-US" dirty="0"/>
              <a:t>Active AD B2C – whiteboard and discussion (notes)</a:t>
            </a:r>
          </a:p>
        </p:txBody>
      </p:sp>
      <p:pic>
        <p:nvPicPr>
          <p:cNvPr id="5" name="Picture 4" descr="Diagram of Azure AD B2C with external identity providers. ">
            <a:extLst>
              <a:ext uri="{FF2B5EF4-FFF2-40B4-BE49-F238E27FC236}">
                <a16:creationId xmlns:a16="http://schemas.microsoft.com/office/drawing/2014/main" id="{97505D42-C73D-9BFE-C129-B0A36DB51DE4}"/>
              </a:ext>
            </a:extLst>
          </p:cNvPr>
          <p:cNvPicPr>
            <a:picLocks noChangeAspect="1"/>
          </p:cNvPicPr>
          <p:nvPr/>
        </p:nvPicPr>
        <p:blipFill>
          <a:blip r:embed="rId3"/>
          <a:stretch>
            <a:fillRect/>
          </a:stretch>
        </p:blipFill>
        <p:spPr>
          <a:xfrm>
            <a:off x="-6723" y="1120690"/>
            <a:ext cx="12192000" cy="5151350"/>
          </a:xfrm>
          <a:prstGeom prst="rect">
            <a:avLst/>
          </a:prstGeom>
        </p:spPr>
      </p:pic>
    </p:spTree>
    <p:extLst>
      <p:ext uri="{BB962C8B-B14F-4D97-AF65-F5344CB8AC3E}">
        <p14:creationId xmlns:p14="http://schemas.microsoft.com/office/powerpoint/2010/main" val="22073401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When to use Azure AD Business to Customer (B2C)</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10"/>
          </p:nvPr>
        </p:nvSpPr>
        <p:spPr>
          <a:xfrm>
            <a:off x="432089" y="895322"/>
            <a:ext cx="11341268" cy="430887"/>
          </a:xfrm>
        </p:spPr>
        <p:txBody>
          <a:bodyPr/>
          <a:lstStyle/>
          <a:p>
            <a:r>
              <a:rPr lang="en-US" dirty="0"/>
              <a:t>Azure AD B2C  is a tenant to manage customer identities and their application access.</a:t>
            </a:r>
          </a:p>
        </p:txBody>
      </p:sp>
      <p:sp>
        <p:nvSpPr>
          <p:cNvPr id="9" name="TextBox 8">
            <a:extLst>
              <a:ext uri="{FF2B5EF4-FFF2-40B4-BE49-F238E27FC236}">
                <a16:creationId xmlns:a16="http://schemas.microsoft.com/office/drawing/2014/main" id="{3272659C-675B-474B-BA71-329A0140ABEE}"/>
              </a:ext>
            </a:extLst>
          </p:cNvPr>
          <p:cNvSpPr txBox="1"/>
          <p:nvPr/>
        </p:nvSpPr>
        <p:spPr>
          <a:xfrm>
            <a:off x="508256" y="2053888"/>
            <a:ext cx="4133024" cy="390876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800" dirty="0">
                <a:latin typeface="+mn-lt"/>
              </a:rPr>
              <a:t>Integrate with external user stores</a:t>
            </a:r>
          </a:p>
          <a:p>
            <a:pPr marL="285750" indent="-285750">
              <a:spcAft>
                <a:spcPts val="1200"/>
              </a:spcAft>
              <a:buFont typeface="Arial" panose="020B0604020202020204" pitchFamily="34" charset="0"/>
              <a:buChar char="•"/>
            </a:pPr>
            <a:r>
              <a:rPr lang="en-US" sz="1800" dirty="0">
                <a:latin typeface="+mn-lt"/>
              </a:rPr>
              <a:t>Provide single sign-on access with a user-provided identity</a:t>
            </a:r>
          </a:p>
          <a:p>
            <a:pPr marL="285750" indent="-285750">
              <a:spcAft>
                <a:spcPts val="1200"/>
              </a:spcAft>
              <a:buFont typeface="Arial" panose="020B0604020202020204" pitchFamily="34" charset="0"/>
              <a:buChar char="•"/>
            </a:pPr>
            <a:r>
              <a:rPr lang="en-US" sz="1800" dirty="0">
                <a:latin typeface="+mn-lt"/>
              </a:rPr>
              <a:t>Create a custom-branded identity solution</a:t>
            </a:r>
          </a:p>
          <a:p>
            <a:pPr marL="285750" indent="-285750">
              <a:spcAft>
                <a:spcPts val="1200"/>
              </a:spcAft>
              <a:buFont typeface="Arial" panose="020B0604020202020204" pitchFamily="34" charset="0"/>
              <a:buChar char="•"/>
            </a:pPr>
            <a:r>
              <a:rPr lang="en-US" sz="1800" dirty="0">
                <a:latin typeface="+mn-lt"/>
              </a:rPr>
              <a:t>Use policies to configure user journeys</a:t>
            </a:r>
          </a:p>
          <a:p>
            <a:pPr marL="285750" indent="-285750">
              <a:spcAft>
                <a:spcPts val="1200"/>
              </a:spcAft>
              <a:buFont typeface="Arial" panose="020B0604020202020204" pitchFamily="34" charset="0"/>
              <a:buChar char="•"/>
            </a:pPr>
            <a:r>
              <a:rPr lang="en-US" sz="1800" dirty="0">
                <a:latin typeface="+mn-lt"/>
              </a:rPr>
              <a:t>Use progressive profiling to gradual collect user information</a:t>
            </a:r>
          </a:p>
          <a:p>
            <a:pPr marL="285750" indent="-285750">
              <a:spcAft>
                <a:spcPts val="1200"/>
              </a:spcAft>
              <a:buFont typeface="Arial" panose="020B0604020202020204" pitchFamily="34" charset="0"/>
              <a:buChar char="•"/>
            </a:pPr>
            <a:r>
              <a:rPr lang="en-US" sz="1800" dirty="0">
                <a:solidFill>
                  <a:srgbClr val="171717"/>
                </a:solidFill>
                <a:latin typeface="+mn-lt"/>
              </a:rPr>
              <a:t>Pass </a:t>
            </a:r>
            <a:r>
              <a:rPr lang="en-US" sz="1800" b="0" i="0" dirty="0">
                <a:solidFill>
                  <a:srgbClr val="171717"/>
                </a:solidFill>
                <a:effectLst/>
                <a:latin typeface="+mn-lt"/>
              </a:rPr>
              <a:t>user data to a 3</a:t>
            </a:r>
            <a:r>
              <a:rPr lang="en-US" sz="1800" b="0" i="0" baseline="30000" dirty="0">
                <a:solidFill>
                  <a:srgbClr val="171717"/>
                </a:solidFill>
                <a:effectLst/>
                <a:latin typeface="+mn-lt"/>
              </a:rPr>
              <a:t>rd</a:t>
            </a:r>
            <a:r>
              <a:rPr lang="en-US" sz="1800" b="0" i="0" dirty="0">
                <a:solidFill>
                  <a:srgbClr val="171717"/>
                </a:solidFill>
                <a:effectLst/>
                <a:latin typeface="+mn-lt"/>
              </a:rPr>
              <a:t> party for validation</a:t>
            </a:r>
            <a:endParaRPr lang="en-US" sz="1600" dirty="0"/>
          </a:p>
        </p:txBody>
      </p:sp>
      <p:grpSp>
        <p:nvGrpSpPr>
          <p:cNvPr id="44" name="Group 43" descr="External identities register and join the Azure AD B2C tenant. ">
            <a:extLst>
              <a:ext uri="{FF2B5EF4-FFF2-40B4-BE49-F238E27FC236}">
                <a16:creationId xmlns:a16="http://schemas.microsoft.com/office/drawing/2014/main" id="{735CB352-B7BD-4852-BDAB-8E27A9A1386C}"/>
              </a:ext>
            </a:extLst>
          </p:cNvPr>
          <p:cNvGrpSpPr/>
          <p:nvPr/>
        </p:nvGrpSpPr>
        <p:grpSpPr>
          <a:xfrm>
            <a:off x="4592555" y="2320825"/>
            <a:ext cx="7517875" cy="3663770"/>
            <a:chOff x="4766479" y="1968149"/>
            <a:chExt cx="9482270" cy="4315172"/>
          </a:xfrm>
        </p:grpSpPr>
        <p:grpSp>
          <p:nvGrpSpPr>
            <p:cNvPr id="13" name="Group 12">
              <a:extLst>
                <a:ext uri="{FF2B5EF4-FFF2-40B4-BE49-F238E27FC236}">
                  <a16:creationId xmlns:a16="http://schemas.microsoft.com/office/drawing/2014/main" id="{E095F377-685F-4AAF-96A7-1528C35F6DA0}"/>
                </a:ext>
              </a:extLst>
            </p:cNvPr>
            <p:cNvGrpSpPr/>
            <p:nvPr/>
          </p:nvGrpSpPr>
          <p:grpSpPr>
            <a:xfrm>
              <a:off x="4766479" y="1968149"/>
              <a:ext cx="9482270" cy="3964627"/>
              <a:chOff x="669743" y="821259"/>
              <a:chExt cx="9482270" cy="5495162"/>
            </a:xfrm>
          </p:grpSpPr>
          <p:cxnSp>
            <p:nvCxnSpPr>
              <p:cNvPr id="25" name="Straight Connector 24">
                <a:extLst>
                  <a:ext uri="{FF2B5EF4-FFF2-40B4-BE49-F238E27FC236}">
                    <a16:creationId xmlns:a16="http://schemas.microsoft.com/office/drawing/2014/main" id="{A46BF012-C5DB-4E0D-8C44-0750AF2A970B}"/>
                  </a:ext>
                </a:extLst>
              </p:cNvPr>
              <p:cNvCxnSpPr>
                <a:cxnSpLocks/>
              </p:cNvCxnSpPr>
              <p:nvPr/>
            </p:nvCxnSpPr>
            <p:spPr>
              <a:xfrm>
                <a:off x="3010253" y="1482096"/>
                <a:ext cx="0" cy="483432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AA5E740-3236-435C-AB79-6CF4BACA1351}"/>
                  </a:ext>
                </a:extLst>
              </p:cNvPr>
              <p:cNvGrpSpPr/>
              <p:nvPr/>
            </p:nvGrpSpPr>
            <p:grpSpPr>
              <a:xfrm>
                <a:off x="794925" y="1719343"/>
                <a:ext cx="6133477" cy="2969093"/>
                <a:chOff x="673923" y="1386480"/>
                <a:chExt cx="6133477" cy="2969093"/>
              </a:xfrm>
            </p:grpSpPr>
            <p:sp>
              <p:nvSpPr>
                <p:cNvPr id="35" name="TextBox 34">
                  <a:extLst>
                    <a:ext uri="{FF2B5EF4-FFF2-40B4-BE49-F238E27FC236}">
                      <a16:creationId xmlns:a16="http://schemas.microsoft.com/office/drawing/2014/main" id="{C70DC72E-D25C-4506-A909-08D858AF3786}"/>
                    </a:ext>
                  </a:extLst>
                </p:cNvPr>
                <p:cNvSpPr txBox="1"/>
                <p:nvPr/>
              </p:nvSpPr>
              <p:spPr>
                <a:xfrm>
                  <a:off x="3997818" y="2411133"/>
                  <a:ext cx="2809582" cy="194444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Microsoft </a:t>
                  </a:r>
                  <a:r>
                    <a:rPr lang="en-US" sz="1200" dirty="0" err="1">
                      <a:gradFill>
                        <a:gsLst>
                          <a:gs pos="2917">
                            <a:schemeClr val="tx1"/>
                          </a:gs>
                          <a:gs pos="30000">
                            <a:schemeClr val="tx1"/>
                          </a:gs>
                        </a:gsLst>
                        <a:lin ang="5400000" scaled="0"/>
                      </a:gradFill>
                    </a:rPr>
                    <a:t>Entra</a:t>
                  </a:r>
                  <a:r>
                    <a:rPr lang="en-US" sz="1200" dirty="0">
                      <a:gradFill>
                        <a:gsLst>
                          <a:gs pos="2917">
                            <a:schemeClr val="tx1"/>
                          </a:gs>
                          <a:gs pos="30000">
                            <a:schemeClr val="tx1"/>
                          </a:gs>
                        </a:gsLst>
                        <a:lin ang="5400000" scaled="0"/>
                      </a:gradFill>
                    </a:rPr>
                    <a:t> ID</a:t>
                  </a:r>
                </a:p>
                <a:p>
                  <a:pPr marL="285750" indent="-28575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Internal users</a:t>
                  </a:r>
                </a:p>
                <a:p>
                  <a:pPr marL="285750" indent="-28575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On-premises users</a:t>
                  </a:r>
                </a:p>
                <a:p>
                  <a:pPr marL="285750" indent="-28575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Guest users (B2B)</a:t>
                  </a:r>
                </a:p>
              </p:txBody>
            </p:sp>
            <p:grpSp>
              <p:nvGrpSpPr>
                <p:cNvPr id="36" name="Group 35">
                  <a:extLst>
                    <a:ext uri="{FF2B5EF4-FFF2-40B4-BE49-F238E27FC236}">
                      <a16:creationId xmlns:a16="http://schemas.microsoft.com/office/drawing/2014/main" id="{CD503006-C3EE-4170-A5D6-B8862E8EE631}"/>
                    </a:ext>
                  </a:extLst>
                </p:cNvPr>
                <p:cNvGrpSpPr/>
                <p:nvPr/>
              </p:nvGrpSpPr>
              <p:grpSpPr>
                <a:xfrm>
                  <a:off x="673923" y="1386480"/>
                  <a:ext cx="4346459" cy="2264896"/>
                  <a:chOff x="673923" y="1386480"/>
                  <a:chExt cx="4346459" cy="2264896"/>
                </a:xfrm>
              </p:grpSpPr>
              <p:sp>
                <p:nvSpPr>
                  <p:cNvPr id="39" name="TextBox 38">
                    <a:extLst>
                      <a:ext uri="{FF2B5EF4-FFF2-40B4-BE49-F238E27FC236}">
                        <a16:creationId xmlns:a16="http://schemas.microsoft.com/office/drawing/2014/main" id="{FFE00883-2CA7-49E8-ACAA-EBB677AA0F2F}"/>
                      </a:ext>
                    </a:extLst>
                  </p:cNvPr>
                  <p:cNvSpPr txBox="1"/>
                  <p:nvPr/>
                </p:nvSpPr>
                <p:spPr>
                  <a:xfrm>
                    <a:off x="673923" y="2626400"/>
                    <a:ext cx="2375783" cy="1024976"/>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Active Directory Domain Services</a:t>
                    </a:r>
                  </a:p>
                </p:txBody>
              </p:sp>
              <p:cxnSp>
                <p:nvCxnSpPr>
                  <p:cNvPr id="40" name="Straight Arrow Connector 39">
                    <a:extLst>
                      <a:ext uri="{FF2B5EF4-FFF2-40B4-BE49-F238E27FC236}">
                        <a16:creationId xmlns:a16="http://schemas.microsoft.com/office/drawing/2014/main" id="{6F3777CD-7278-4F77-9B53-E8B3026806D6}"/>
                      </a:ext>
                    </a:extLst>
                  </p:cNvPr>
                  <p:cNvCxnSpPr>
                    <a:cxnSpLocks/>
                  </p:cNvCxnSpPr>
                  <p:nvPr/>
                </p:nvCxnSpPr>
                <p:spPr>
                  <a:xfrm flipV="1">
                    <a:off x="1863828" y="1941207"/>
                    <a:ext cx="3004681" cy="70298"/>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68B000F-5D72-482F-B3E4-EC647C1FCC60}"/>
                      </a:ext>
                    </a:extLst>
                  </p:cNvPr>
                  <p:cNvSpPr txBox="1"/>
                  <p:nvPr/>
                </p:nvSpPr>
                <p:spPr>
                  <a:xfrm>
                    <a:off x="2299940" y="1386480"/>
                    <a:ext cx="2720442" cy="115058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Microsoft </a:t>
                    </a:r>
                    <a:r>
                      <a:rPr lang="en-US" sz="1200" dirty="0" err="1">
                        <a:gradFill>
                          <a:gsLst>
                            <a:gs pos="2917">
                              <a:schemeClr val="tx1"/>
                            </a:gs>
                            <a:gs pos="30000">
                              <a:schemeClr val="tx1"/>
                            </a:gs>
                          </a:gsLst>
                          <a:lin ang="5400000" scaled="0"/>
                        </a:gradFill>
                      </a:rPr>
                      <a:t>Entra</a:t>
                    </a:r>
                    <a:endParaRPr lang="en-US" sz="1200" dirty="0">
                      <a:gradFill>
                        <a:gsLst>
                          <a:gs pos="2917">
                            <a:schemeClr val="tx1"/>
                          </a:gs>
                          <a:gs pos="30000">
                            <a:schemeClr val="tx1"/>
                          </a:gs>
                        </a:gsLst>
                        <a:lin ang="5400000" scaled="0"/>
                      </a:gradFill>
                    </a:endParaRPr>
                  </a:p>
                  <a:p>
                    <a:pPr algn="ctr">
                      <a:lnSpc>
                        <a:spcPct val="90000"/>
                      </a:lnSpc>
                      <a:spcAft>
                        <a:spcPts val="600"/>
                      </a:spcAft>
                    </a:pPr>
                    <a:r>
                      <a:rPr lang="en-US" sz="1200" dirty="0">
                        <a:gradFill>
                          <a:gsLst>
                            <a:gs pos="2917">
                              <a:schemeClr val="tx1"/>
                            </a:gs>
                            <a:gs pos="30000">
                              <a:schemeClr val="tx1"/>
                            </a:gs>
                          </a:gsLst>
                          <a:lin ang="5400000" scaled="0"/>
                        </a:gradFill>
                      </a:rPr>
                      <a:t>Connect</a:t>
                    </a:r>
                  </a:p>
                </p:txBody>
              </p:sp>
            </p:grpSp>
          </p:grpSp>
          <p:sp>
            <p:nvSpPr>
              <p:cNvPr id="27" name="TextBox 26">
                <a:extLst>
                  <a:ext uri="{FF2B5EF4-FFF2-40B4-BE49-F238E27FC236}">
                    <a16:creationId xmlns:a16="http://schemas.microsoft.com/office/drawing/2014/main" id="{73B65B8F-66E5-447D-8EAC-DBAFD8B69DF4}"/>
                  </a:ext>
                </a:extLst>
              </p:cNvPr>
              <p:cNvSpPr txBox="1"/>
              <p:nvPr/>
            </p:nvSpPr>
            <p:spPr>
              <a:xfrm>
                <a:off x="669743" y="906135"/>
                <a:ext cx="2720441" cy="753659"/>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On-premises Identities</a:t>
                </a:r>
              </a:p>
            </p:txBody>
          </p:sp>
          <p:sp>
            <p:nvSpPr>
              <p:cNvPr id="28" name="TextBox 27">
                <a:extLst>
                  <a:ext uri="{FF2B5EF4-FFF2-40B4-BE49-F238E27FC236}">
                    <a16:creationId xmlns:a16="http://schemas.microsoft.com/office/drawing/2014/main" id="{71B86841-F695-460E-9D8B-90440707BB54}"/>
                  </a:ext>
                </a:extLst>
              </p:cNvPr>
              <p:cNvSpPr txBox="1"/>
              <p:nvPr/>
            </p:nvSpPr>
            <p:spPr>
              <a:xfrm>
                <a:off x="4146875" y="937332"/>
                <a:ext cx="2375782" cy="753659"/>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Azure Identities</a:t>
                </a:r>
              </a:p>
            </p:txBody>
          </p:sp>
          <p:sp>
            <p:nvSpPr>
              <p:cNvPr id="29" name="TextBox 28">
                <a:extLst>
                  <a:ext uri="{FF2B5EF4-FFF2-40B4-BE49-F238E27FC236}">
                    <a16:creationId xmlns:a16="http://schemas.microsoft.com/office/drawing/2014/main" id="{02C68769-D21F-44BD-84A6-F7CC973A0E32}"/>
                  </a:ext>
                </a:extLst>
              </p:cNvPr>
              <p:cNvSpPr txBox="1"/>
              <p:nvPr/>
            </p:nvSpPr>
            <p:spPr>
              <a:xfrm>
                <a:off x="7703139" y="821259"/>
                <a:ext cx="2375782" cy="753659"/>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External Identities</a:t>
                </a:r>
              </a:p>
            </p:txBody>
          </p:sp>
          <p:cxnSp>
            <p:nvCxnSpPr>
              <p:cNvPr id="30" name="Straight Connector 29">
                <a:extLst>
                  <a:ext uri="{FF2B5EF4-FFF2-40B4-BE49-F238E27FC236}">
                    <a16:creationId xmlns:a16="http://schemas.microsoft.com/office/drawing/2014/main" id="{4BE81DF0-80C7-43DE-B71D-5A7B86778D81}"/>
                  </a:ext>
                </a:extLst>
              </p:cNvPr>
              <p:cNvCxnSpPr>
                <a:cxnSpLocks/>
              </p:cNvCxnSpPr>
              <p:nvPr/>
            </p:nvCxnSpPr>
            <p:spPr>
              <a:xfrm flipV="1">
                <a:off x="1207058" y="1516426"/>
                <a:ext cx="8672191" cy="116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17870C-1112-461C-9F6D-0861C2295CF4}"/>
                  </a:ext>
                </a:extLst>
              </p:cNvPr>
              <p:cNvCxnSpPr>
                <a:cxnSpLocks/>
              </p:cNvCxnSpPr>
              <p:nvPr/>
            </p:nvCxnSpPr>
            <p:spPr>
              <a:xfrm>
                <a:off x="7813055" y="1482096"/>
                <a:ext cx="20799" cy="48248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D41CB4-FA7C-421D-A204-B88B24CC01DA}"/>
                  </a:ext>
                </a:extLst>
              </p:cNvPr>
              <p:cNvCxnSpPr>
                <a:cxnSpLocks/>
              </p:cNvCxnSpPr>
              <p:nvPr/>
            </p:nvCxnSpPr>
            <p:spPr>
              <a:xfrm flipH="1" flipV="1">
                <a:off x="5680457" y="2274071"/>
                <a:ext cx="2978944" cy="209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97D959E-E39F-4457-86FF-92E5E7E72DCC}"/>
                  </a:ext>
                </a:extLst>
              </p:cNvPr>
              <p:cNvSpPr txBox="1"/>
              <p:nvPr/>
            </p:nvSpPr>
            <p:spPr>
              <a:xfrm>
                <a:off x="6207684" y="1727248"/>
                <a:ext cx="1263704" cy="753659"/>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Invites</a:t>
                </a:r>
              </a:p>
            </p:txBody>
          </p:sp>
          <p:sp>
            <p:nvSpPr>
              <p:cNvPr id="34" name="TextBox 33">
                <a:extLst>
                  <a:ext uri="{FF2B5EF4-FFF2-40B4-BE49-F238E27FC236}">
                    <a16:creationId xmlns:a16="http://schemas.microsoft.com/office/drawing/2014/main" id="{7B2916E0-FD65-492C-AD01-0E47DA553239}"/>
                  </a:ext>
                </a:extLst>
              </p:cNvPr>
              <p:cNvSpPr txBox="1"/>
              <p:nvPr/>
            </p:nvSpPr>
            <p:spPr>
              <a:xfrm>
                <a:off x="7769360" y="2712718"/>
                <a:ext cx="2382653" cy="666769"/>
              </a:xfrm>
              <a:prstGeom prst="rect">
                <a:avLst/>
              </a:prstGeom>
              <a:noFill/>
            </p:spPr>
            <p:txBody>
              <a:bodyPr wrap="square" lIns="182880" tIns="146304" rIns="182880" bIns="146304" rtlCol="0">
                <a:noAutofit/>
              </a:bodyPr>
              <a:lstStyle/>
              <a:p>
                <a:pPr algn="ctr">
                  <a:lnSpc>
                    <a:spcPct val="90000"/>
                  </a:lnSpc>
                  <a:spcAft>
                    <a:spcPts val="600"/>
                  </a:spcAft>
                </a:pPr>
                <a:r>
                  <a:rPr lang="en-US" sz="1200" dirty="0">
                    <a:gradFill>
                      <a:gsLst>
                        <a:gs pos="2917">
                          <a:schemeClr val="tx1"/>
                        </a:gs>
                        <a:gs pos="30000">
                          <a:schemeClr val="tx1"/>
                        </a:gs>
                      </a:gsLst>
                      <a:lin ang="5400000" scaled="0"/>
                    </a:gradFill>
                  </a:rPr>
                  <a:t>Business to Business (B2B)</a:t>
                </a:r>
              </a:p>
            </p:txBody>
          </p:sp>
        </p:grpSp>
        <p:sp>
          <p:nvSpPr>
            <p:cNvPr id="15" name="TextBox 14">
              <a:extLst>
                <a:ext uri="{FF2B5EF4-FFF2-40B4-BE49-F238E27FC236}">
                  <a16:creationId xmlns:a16="http://schemas.microsoft.com/office/drawing/2014/main" id="{C929B385-72F6-4638-8E22-4C991478D3E8}"/>
                </a:ext>
              </a:extLst>
            </p:cNvPr>
            <p:cNvSpPr txBox="1"/>
            <p:nvPr/>
          </p:nvSpPr>
          <p:spPr>
            <a:xfrm>
              <a:off x="6839666" y="5348076"/>
              <a:ext cx="2041421" cy="93524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Azure Active Directory B2C tenant</a:t>
              </a:r>
            </a:p>
          </p:txBody>
        </p:sp>
        <p:pic>
          <p:nvPicPr>
            <p:cNvPr id="17" name="Graphic 16">
              <a:extLst>
                <a:ext uri="{FF2B5EF4-FFF2-40B4-BE49-F238E27FC236}">
                  <a16:creationId xmlns:a16="http://schemas.microsoft.com/office/drawing/2014/main" id="{AB27FA9D-BB0A-4B64-9D27-462AC6A6F1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6037" y="4632779"/>
              <a:ext cx="765918" cy="760524"/>
            </a:xfrm>
            <a:prstGeom prst="rect">
              <a:avLst/>
            </a:prstGeom>
          </p:spPr>
        </p:pic>
        <p:sp>
          <p:nvSpPr>
            <p:cNvPr id="20" name="TextBox 19">
              <a:extLst>
                <a:ext uri="{FF2B5EF4-FFF2-40B4-BE49-F238E27FC236}">
                  <a16:creationId xmlns:a16="http://schemas.microsoft.com/office/drawing/2014/main" id="{1243B1F1-B3DD-4BD6-AD9E-4738AC77C2A8}"/>
                </a:ext>
              </a:extLst>
            </p:cNvPr>
            <p:cNvSpPr txBox="1"/>
            <p:nvPr/>
          </p:nvSpPr>
          <p:spPr>
            <a:xfrm>
              <a:off x="8124761" y="4700757"/>
              <a:ext cx="1603050" cy="83012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App</a:t>
              </a:r>
            </a:p>
            <a:p>
              <a:pPr algn="ctr">
                <a:lnSpc>
                  <a:spcPct val="90000"/>
                </a:lnSpc>
                <a:spcAft>
                  <a:spcPts val="600"/>
                </a:spcAft>
              </a:pPr>
              <a:r>
                <a:rPr lang="en-US" sz="1200" dirty="0">
                  <a:gradFill>
                    <a:gsLst>
                      <a:gs pos="2917">
                        <a:schemeClr val="tx1"/>
                      </a:gs>
                      <a:gs pos="30000">
                        <a:schemeClr val="tx1"/>
                      </a:gs>
                    </a:gsLst>
                    <a:lin ang="5400000" scaled="0"/>
                  </a:gradFill>
                </a:rPr>
                <a:t>registration</a:t>
              </a:r>
            </a:p>
          </p:txBody>
        </p:sp>
        <p:cxnSp>
          <p:nvCxnSpPr>
            <p:cNvPr id="19" name="Straight Arrow Connector 18">
              <a:extLst>
                <a:ext uri="{FF2B5EF4-FFF2-40B4-BE49-F238E27FC236}">
                  <a16:creationId xmlns:a16="http://schemas.microsoft.com/office/drawing/2014/main" id="{0365A4B8-E4E2-4C03-A493-B0AEABA99C85}"/>
                </a:ext>
              </a:extLst>
            </p:cNvPr>
            <p:cNvCxnSpPr>
              <a:cxnSpLocks/>
              <a:stCxn id="20" idx="3"/>
              <a:endCxn id="20" idx="1"/>
            </p:cNvCxnSpPr>
            <p:nvPr/>
          </p:nvCxnSpPr>
          <p:spPr>
            <a:xfrm flipH="1">
              <a:off x="8124761" y="5115817"/>
              <a:ext cx="1603050"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060B475C-4131-4E64-8058-017BD83093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2532" y="4630736"/>
              <a:ext cx="846727" cy="840763"/>
            </a:xfrm>
            <a:prstGeom prst="rect">
              <a:avLst/>
            </a:prstGeom>
          </p:spPr>
        </p:pic>
        <p:cxnSp>
          <p:nvCxnSpPr>
            <p:cNvPr id="22" name="Straight Arrow Connector 21">
              <a:extLst>
                <a:ext uri="{FF2B5EF4-FFF2-40B4-BE49-F238E27FC236}">
                  <a16:creationId xmlns:a16="http://schemas.microsoft.com/office/drawing/2014/main" id="{679E71F7-256A-432A-88FF-2BB09283ED14}"/>
                </a:ext>
              </a:extLst>
            </p:cNvPr>
            <p:cNvCxnSpPr>
              <a:cxnSpLocks/>
              <a:stCxn id="4" idx="1"/>
              <a:endCxn id="21" idx="3"/>
            </p:cNvCxnSpPr>
            <p:nvPr/>
          </p:nvCxnSpPr>
          <p:spPr>
            <a:xfrm flipH="1">
              <a:off x="10459259" y="5040764"/>
              <a:ext cx="1588622" cy="10354"/>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D10A43-B3AA-4589-A8FA-0445233859DF}"/>
                </a:ext>
              </a:extLst>
            </p:cNvPr>
            <p:cNvSpPr txBox="1"/>
            <p:nvPr/>
          </p:nvSpPr>
          <p:spPr>
            <a:xfrm>
              <a:off x="10745581" y="4662089"/>
              <a:ext cx="846729" cy="83012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User</a:t>
              </a:r>
            </a:p>
            <a:p>
              <a:pPr algn="ctr">
                <a:lnSpc>
                  <a:spcPct val="90000"/>
                </a:lnSpc>
                <a:spcAft>
                  <a:spcPts val="600"/>
                </a:spcAft>
              </a:pPr>
              <a:r>
                <a:rPr lang="en-US" sz="1200" dirty="0">
                  <a:gradFill>
                    <a:gsLst>
                      <a:gs pos="2917">
                        <a:schemeClr val="tx1"/>
                      </a:gs>
                      <a:gs pos="30000">
                        <a:schemeClr val="tx1"/>
                      </a:gs>
                    </a:gsLst>
                    <a:lin ang="5400000" scaled="0"/>
                  </a:gradFill>
                </a:rPr>
                <a:t>flow</a:t>
              </a:r>
            </a:p>
          </p:txBody>
        </p:sp>
        <p:pic>
          <p:nvPicPr>
            <p:cNvPr id="6" name="Picture 5">
              <a:extLst>
                <a:ext uri="{FF2B5EF4-FFF2-40B4-BE49-F238E27FC236}">
                  <a16:creationId xmlns:a16="http://schemas.microsoft.com/office/drawing/2014/main" id="{208E3D11-EA87-4A31-A205-53B24BB33635}"/>
                </a:ext>
              </a:extLst>
            </p:cNvPr>
            <p:cNvPicPr>
              <a:picLocks noChangeAspect="1"/>
            </p:cNvPicPr>
            <p:nvPr/>
          </p:nvPicPr>
          <p:blipFill>
            <a:blip r:embed="rId7"/>
            <a:stretch>
              <a:fillRect/>
            </a:stretch>
          </p:blipFill>
          <p:spPr>
            <a:xfrm>
              <a:off x="5711842" y="2668453"/>
              <a:ext cx="704201" cy="687319"/>
            </a:xfrm>
            <a:prstGeom prst="rect">
              <a:avLst/>
            </a:prstGeom>
          </p:spPr>
        </p:pic>
      </p:grpSp>
      <p:sp>
        <p:nvSpPr>
          <p:cNvPr id="4" name="Rectangle 3">
            <a:extLst>
              <a:ext uri="{FF2B5EF4-FFF2-40B4-BE49-F238E27FC236}">
                <a16:creationId xmlns:a16="http://schemas.microsoft.com/office/drawing/2014/main" id="{AE0DD47D-87FC-4456-B0AF-A74FD0D6D391}"/>
              </a:ext>
            </a:extLst>
          </p:cNvPr>
          <p:cNvSpPr/>
          <p:nvPr/>
        </p:nvSpPr>
        <p:spPr bwMode="auto">
          <a:xfrm>
            <a:off x="10365500" y="4445735"/>
            <a:ext cx="1618511" cy="96774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Social IDs, email, or local accounts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Business &amp; Government IDs</a:t>
            </a:r>
          </a:p>
        </p:txBody>
      </p:sp>
      <p:pic>
        <p:nvPicPr>
          <p:cNvPr id="3" name="Picture 2">
            <a:extLst>
              <a:ext uri="{FF2B5EF4-FFF2-40B4-BE49-F238E27FC236}">
                <a16:creationId xmlns:a16="http://schemas.microsoft.com/office/drawing/2014/main" id="{DAB17B13-2DC2-6C40-A3E7-31319FBA7D1E}"/>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1486" y="2717714"/>
            <a:ext cx="1044254" cy="1044254"/>
          </a:xfrm>
          <a:prstGeom prst="rect">
            <a:avLst/>
          </a:prstGeom>
        </p:spPr>
      </p:pic>
      <p:pic>
        <p:nvPicPr>
          <p:cNvPr id="5" name="Picture 4">
            <a:extLst>
              <a:ext uri="{FF2B5EF4-FFF2-40B4-BE49-F238E27FC236}">
                <a16:creationId xmlns:a16="http://schemas.microsoft.com/office/drawing/2014/main" id="{2CCD8533-C945-97E1-0FBA-25932EB93368}"/>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619287" y="2636546"/>
            <a:ext cx="1173635" cy="1173635"/>
          </a:xfrm>
          <a:prstGeom prst="rect">
            <a:avLst/>
          </a:prstGeom>
        </p:spPr>
      </p:pic>
    </p:spTree>
    <p:extLst>
      <p:ext uri="{BB962C8B-B14F-4D97-AF65-F5344CB8AC3E}">
        <p14:creationId xmlns:p14="http://schemas.microsoft.com/office/powerpoint/2010/main" val="1444858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Compare solutions (activity)</a:t>
            </a:r>
          </a:p>
        </p:txBody>
      </p:sp>
      <p:sp>
        <p:nvSpPr>
          <p:cNvPr id="4" name="TextBox 3">
            <a:extLst>
              <a:ext uri="{FF2B5EF4-FFF2-40B4-BE49-F238E27FC236}">
                <a16:creationId xmlns:a16="http://schemas.microsoft.com/office/drawing/2014/main" id="{16391AC6-C70F-46C7-B747-B2570D4E9D5E}"/>
              </a:ext>
            </a:extLst>
          </p:cNvPr>
          <p:cNvSpPr txBox="1"/>
          <p:nvPr/>
        </p:nvSpPr>
        <p:spPr>
          <a:xfrm>
            <a:off x="261589" y="1854221"/>
            <a:ext cx="7198049" cy="3477875"/>
          </a:xfrm>
          <a:prstGeom prst="rect">
            <a:avLst/>
          </a:prstGeom>
          <a:noFill/>
        </p:spPr>
        <p:txBody>
          <a:bodyPr wrap="square" lIns="91440" tIns="45720" rIns="91440" bIns="45720" anchor="t">
            <a:spAutoFit/>
          </a:bodyPr>
          <a:lstStyle/>
          <a:p>
            <a:pPr marL="342900" indent="-342900">
              <a:spcAft>
                <a:spcPts val="1200"/>
              </a:spcAft>
              <a:buFont typeface="Arial" panose="020B0604020202020204" pitchFamily="34" charset="0"/>
              <a:buChar char="•"/>
            </a:pPr>
            <a:r>
              <a:rPr lang="en-US" sz="2000" b="0" i="0" dirty="0">
                <a:effectLst/>
                <a:latin typeface="Segoe UI" panose="020B0502040204020203" pitchFamily="34" charset="0"/>
              </a:rPr>
              <a:t>Customers cannot be viewed by other users</a:t>
            </a:r>
          </a:p>
          <a:p>
            <a:pPr marL="342900" indent="-342900">
              <a:spcAft>
                <a:spcPts val="1200"/>
              </a:spcAft>
              <a:buFont typeface="Arial" panose="020B0604020202020204" pitchFamily="34" charset="0"/>
              <a:buChar char="•"/>
            </a:pPr>
            <a:r>
              <a:rPr lang="en-US" sz="2000" dirty="0"/>
              <a:t>Users are managed in a separate Microsoft Entra tenant</a:t>
            </a:r>
          </a:p>
          <a:p>
            <a:pPr marL="342900" indent="-342900">
              <a:spcAft>
                <a:spcPts val="1200"/>
              </a:spcAft>
              <a:buFont typeface="Arial" panose="020B0604020202020204" pitchFamily="34" charset="0"/>
              <a:buChar char="•"/>
            </a:pPr>
            <a:r>
              <a:rPr lang="en-US" sz="2000" dirty="0"/>
              <a:t>Users need to be able to self-signup for accounts</a:t>
            </a:r>
          </a:p>
          <a:p>
            <a:pPr marL="342900" indent="-342900">
              <a:spcAft>
                <a:spcPts val="1200"/>
              </a:spcAft>
              <a:buFont typeface="Arial" panose="020B0604020202020204" pitchFamily="34" charset="0"/>
              <a:buChar char="•"/>
            </a:pPr>
            <a:r>
              <a:rPr lang="en-US" sz="2000" dirty="0"/>
              <a:t>Users manage their own profiles</a:t>
            </a:r>
          </a:p>
          <a:p>
            <a:pPr marL="342900" indent="-342900">
              <a:spcAft>
                <a:spcPts val="1200"/>
              </a:spcAft>
              <a:buFont typeface="Arial" panose="020B0604020202020204" pitchFamily="34" charset="0"/>
              <a:buChar char="•"/>
            </a:pPr>
            <a:r>
              <a:rPr lang="en-US" sz="2000" dirty="0">
                <a:cs typeface="Segoe UI"/>
              </a:rPr>
              <a:t>Users are managed as guest users</a:t>
            </a:r>
            <a:endParaRPr lang="en-US" sz="2000" dirty="0"/>
          </a:p>
          <a:p>
            <a:pPr marL="342900" indent="-342900">
              <a:spcAft>
                <a:spcPts val="1200"/>
              </a:spcAft>
              <a:buFont typeface="Arial" panose="020B0604020202020204" pitchFamily="34" charset="0"/>
              <a:buChar char="•"/>
            </a:pPr>
            <a:r>
              <a:rPr lang="en-US" sz="2000" dirty="0"/>
              <a:t>Users can come from SAML and WS-Fed based identity providers</a:t>
            </a:r>
          </a:p>
          <a:p>
            <a:pPr marL="342900" indent="-342900">
              <a:spcAft>
                <a:spcPts val="1200"/>
              </a:spcAft>
              <a:buFont typeface="Arial" panose="020B0604020202020204" pitchFamily="34" charset="0"/>
              <a:buChar char="•"/>
            </a:pPr>
            <a:endParaRPr lang="en-US" sz="2000" dirty="0"/>
          </a:p>
        </p:txBody>
      </p:sp>
      <p:sp>
        <p:nvSpPr>
          <p:cNvPr id="3" name="Rectangle 2">
            <a:extLst>
              <a:ext uri="{FF2B5EF4-FFF2-40B4-BE49-F238E27FC236}">
                <a16:creationId xmlns:a16="http://schemas.microsoft.com/office/drawing/2014/main" id="{7B670F17-EF23-473B-A8F3-B508CF6CFB8E}"/>
              </a:ext>
              <a:ext uri="{C183D7F6-B498-43B3-948B-1728B52AA6E4}">
                <adec:decorative xmlns:adec="http://schemas.microsoft.com/office/drawing/2017/decorative" val="1"/>
              </a:ext>
            </a:extLst>
          </p:cNvPr>
          <p:cNvSpPr/>
          <p:nvPr/>
        </p:nvSpPr>
        <p:spPr bwMode="auto">
          <a:xfrm>
            <a:off x="8151955" y="1854221"/>
            <a:ext cx="2787805" cy="8909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 to Business</a:t>
            </a:r>
          </a:p>
        </p:txBody>
      </p:sp>
      <p:sp>
        <p:nvSpPr>
          <p:cNvPr id="5" name="Rectangle 4">
            <a:extLst>
              <a:ext uri="{FF2B5EF4-FFF2-40B4-BE49-F238E27FC236}">
                <a16:creationId xmlns:a16="http://schemas.microsoft.com/office/drawing/2014/main" id="{04BFF981-127A-49DA-AC5E-1A34EB7F66B2}"/>
              </a:ext>
              <a:ext uri="{C183D7F6-B498-43B3-948B-1728B52AA6E4}">
                <adec:decorative xmlns:adec="http://schemas.microsoft.com/office/drawing/2017/decorative" val="1"/>
              </a:ext>
            </a:extLst>
          </p:cNvPr>
          <p:cNvSpPr/>
          <p:nvPr/>
        </p:nvSpPr>
        <p:spPr bwMode="auto">
          <a:xfrm>
            <a:off x="8151955" y="3553950"/>
            <a:ext cx="2787805" cy="8909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 to Consumer</a:t>
            </a:r>
          </a:p>
        </p:txBody>
      </p:sp>
      <p:sp>
        <p:nvSpPr>
          <p:cNvPr id="7" name="Freeform 306">
            <a:extLst>
              <a:ext uri="{FF2B5EF4-FFF2-40B4-BE49-F238E27FC236}">
                <a16:creationId xmlns:a16="http://schemas.microsoft.com/office/drawing/2014/main" id="{C65B1590-3E94-444F-B543-152E47C66F50}"/>
              </a:ext>
              <a:ext uri="{C183D7F6-B498-43B3-948B-1728B52AA6E4}">
                <adec:decorative xmlns:adec="http://schemas.microsoft.com/office/drawing/2017/decorative" val="1"/>
              </a:ext>
            </a:extLst>
          </p:cNvPr>
          <p:cNvSpPr>
            <a:spLocks/>
          </p:cNvSpPr>
          <p:nvPr/>
        </p:nvSpPr>
        <p:spPr bwMode="auto">
          <a:xfrm>
            <a:off x="8151955" y="3170266"/>
            <a:ext cx="2787805" cy="45719"/>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1" name="Oval 307">
            <a:extLst>
              <a:ext uri="{FF2B5EF4-FFF2-40B4-BE49-F238E27FC236}">
                <a16:creationId xmlns:a16="http://schemas.microsoft.com/office/drawing/2014/main" id="{2A3BB7B7-DB1A-4C85-8CC6-71E4E0208F68}"/>
              </a:ext>
              <a:ext uri="{C183D7F6-B498-43B3-948B-1728B52AA6E4}">
                <adec:decorative xmlns:adec="http://schemas.microsoft.com/office/drawing/2017/decorative" val="1"/>
              </a:ext>
            </a:extLst>
          </p:cNvPr>
          <p:cNvSpPr>
            <a:spLocks noChangeArrowheads="1"/>
          </p:cNvSpPr>
          <p:nvPr/>
        </p:nvSpPr>
        <p:spPr bwMode="auto">
          <a:xfrm>
            <a:off x="9322835" y="2998791"/>
            <a:ext cx="439327" cy="375351"/>
          </a:xfrm>
          <a:prstGeom prst="ellipse">
            <a:avLst/>
          </a:prstGeom>
          <a:solidFill>
            <a:schemeClr val="bg1">
              <a:lumMod val="50000"/>
            </a:schemeClr>
          </a:solidFill>
          <a:ln w="9525">
            <a:noFill/>
            <a:round/>
            <a:headEnd/>
            <a:tailEnd/>
          </a:ln>
        </p:spPr>
        <p:txBody>
          <a:bodyPr vert="horz" wrap="none" lIns="93260" tIns="46630" rIns="93260" bIns="4663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mn-ea"/>
                <a:cs typeface="+mn-cs"/>
              </a:rPr>
              <a:t>OR</a:t>
            </a:r>
          </a:p>
        </p:txBody>
      </p:sp>
      <p:pic>
        <p:nvPicPr>
          <p:cNvPr id="6" name="Picture 5">
            <a:extLst>
              <a:ext uri="{FF2B5EF4-FFF2-40B4-BE49-F238E27FC236}">
                <a16:creationId xmlns:a16="http://schemas.microsoft.com/office/drawing/2014/main" id="{20891611-F1ED-4CE5-BABD-B08BF5B365D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45383" y="377637"/>
            <a:ext cx="914528" cy="914528"/>
          </a:xfrm>
          <a:prstGeom prst="rect">
            <a:avLst/>
          </a:prstGeom>
        </p:spPr>
      </p:pic>
    </p:spTree>
    <p:extLst>
      <p:ext uri="{BB962C8B-B14F-4D97-AF65-F5344CB8AC3E}">
        <p14:creationId xmlns:p14="http://schemas.microsoft.com/office/powerpoint/2010/main" val="42833586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EDE8FF-DDF1-4F51-8798-139FF51BC36C}"/>
              </a:ext>
            </a:extLst>
          </p:cNvPr>
          <p:cNvSpPr>
            <a:spLocks noGrp="1"/>
          </p:cNvSpPr>
          <p:nvPr>
            <p:ph type="title"/>
          </p:nvPr>
        </p:nvSpPr>
        <p:spPr/>
        <p:txBody>
          <a:bodyPr/>
          <a:lstStyle/>
          <a:p>
            <a:r>
              <a:rPr lang="en-US" dirty="0"/>
              <a:t>Design for conditional access</a:t>
            </a:r>
          </a:p>
        </p:txBody>
      </p:sp>
    </p:spTree>
    <p:extLst>
      <p:ext uri="{BB962C8B-B14F-4D97-AF65-F5344CB8AC3E}">
        <p14:creationId xmlns:p14="http://schemas.microsoft.com/office/powerpoint/2010/main" val="12622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When to use conditional access</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10"/>
          </p:nvPr>
        </p:nvSpPr>
        <p:spPr>
          <a:xfrm>
            <a:off x="432089" y="990866"/>
            <a:ext cx="11341268" cy="769441"/>
          </a:xfrm>
        </p:spPr>
        <p:txBody>
          <a:bodyPr/>
          <a:lstStyle/>
          <a:p>
            <a:r>
              <a:rPr lang="en-US" dirty="0"/>
              <a:t>Conditional Access is a Microsoft </a:t>
            </a:r>
            <a:r>
              <a:rPr lang="en-US" dirty="0" err="1"/>
              <a:t>Entra</a:t>
            </a:r>
            <a:r>
              <a:rPr lang="en-US" dirty="0"/>
              <a:t> tool that allows (or denies) access to resources. </a:t>
            </a:r>
          </a:p>
          <a:p>
            <a:endParaRPr lang="en-US" dirty="0"/>
          </a:p>
        </p:txBody>
      </p:sp>
      <p:sp>
        <p:nvSpPr>
          <p:cNvPr id="9" name="TextBox 8">
            <a:extLst>
              <a:ext uri="{FF2B5EF4-FFF2-40B4-BE49-F238E27FC236}">
                <a16:creationId xmlns:a16="http://schemas.microsoft.com/office/drawing/2014/main" id="{F97BEC89-BBC5-4C0D-87F2-D2C55E34F54C}"/>
              </a:ext>
            </a:extLst>
          </p:cNvPr>
          <p:cNvSpPr txBox="1"/>
          <p:nvPr/>
        </p:nvSpPr>
        <p:spPr>
          <a:xfrm>
            <a:off x="419099" y="1734929"/>
            <a:ext cx="5015929" cy="4067780"/>
          </a:xfrm>
          <a:prstGeom prst="rect">
            <a:avLst/>
          </a:prstGeom>
          <a:noFill/>
        </p:spPr>
        <p:txBody>
          <a:bodyPr wrap="square">
            <a:spAutoFit/>
          </a:bodyPr>
          <a:lstStyle/>
          <a:p>
            <a:pPr marL="285750" indent="-285750">
              <a:spcAft>
                <a:spcPts val="1000"/>
              </a:spcAft>
              <a:buFont typeface="Arial" panose="020B0604020202020204" pitchFamily="34" charset="0"/>
              <a:buChar char="•"/>
            </a:pPr>
            <a:r>
              <a:rPr lang="en-US" sz="2000" dirty="0">
                <a:latin typeface="+mn-lt"/>
              </a:rPr>
              <a:t>Use to enable multifactor authentication</a:t>
            </a:r>
          </a:p>
          <a:p>
            <a:pPr marL="285750" indent="-285750">
              <a:spcAft>
                <a:spcPts val="1000"/>
              </a:spcAft>
              <a:buFont typeface="Arial" panose="020B0604020202020204" pitchFamily="34" charset="0"/>
              <a:buChar char="•"/>
            </a:pPr>
            <a:r>
              <a:rPr lang="en-US" sz="2000" dirty="0">
                <a:latin typeface="+mn-lt"/>
              </a:rPr>
              <a:t>Require managed devices</a:t>
            </a:r>
          </a:p>
          <a:p>
            <a:pPr marL="285750" indent="-285750">
              <a:spcAft>
                <a:spcPts val="1000"/>
              </a:spcAft>
              <a:buFont typeface="Arial" panose="020B0604020202020204" pitchFamily="34" charset="0"/>
              <a:buChar char="•"/>
            </a:pPr>
            <a:r>
              <a:rPr lang="en-US" sz="2000" dirty="0">
                <a:latin typeface="+mn-lt"/>
              </a:rPr>
              <a:t>Access only approved client applications </a:t>
            </a:r>
          </a:p>
          <a:p>
            <a:pPr marL="285750" indent="-285750">
              <a:spcAft>
                <a:spcPts val="1000"/>
              </a:spcAft>
              <a:buFont typeface="Arial" panose="020B0604020202020204" pitchFamily="34" charset="0"/>
              <a:buChar char="•"/>
            </a:pPr>
            <a:r>
              <a:rPr lang="en-US" sz="2000" dirty="0">
                <a:latin typeface="+mn-lt"/>
              </a:rPr>
              <a:t>Exclude countries from which you never expect a sign in</a:t>
            </a:r>
          </a:p>
          <a:p>
            <a:pPr marL="285750" indent="-285750">
              <a:spcAft>
                <a:spcPts val="1000"/>
              </a:spcAft>
              <a:buFont typeface="Arial" panose="020B0604020202020204" pitchFamily="34" charset="0"/>
              <a:buChar char="•"/>
            </a:pPr>
            <a:r>
              <a:rPr lang="en-US" sz="2000" dirty="0">
                <a:latin typeface="+mn-lt"/>
              </a:rPr>
              <a:t>Respond to potentially compromised accounts. </a:t>
            </a:r>
          </a:p>
          <a:p>
            <a:pPr marL="285750" indent="-285750">
              <a:spcAft>
                <a:spcPts val="1000"/>
              </a:spcAft>
              <a:buFont typeface="Arial" panose="020B0604020202020204" pitchFamily="34" charset="0"/>
              <a:buChar char="•"/>
            </a:pPr>
            <a:r>
              <a:rPr lang="en-US" sz="2000" dirty="0">
                <a:latin typeface="+mn-lt"/>
              </a:rPr>
              <a:t>Completely block access</a:t>
            </a:r>
          </a:p>
          <a:p>
            <a:pPr marL="285750" indent="-285750">
              <a:spcAft>
                <a:spcPts val="1000"/>
              </a:spcAft>
              <a:buFont typeface="Arial" panose="020B0604020202020204" pitchFamily="34" charset="0"/>
              <a:buChar char="•"/>
            </a:pPr>
            <a:r>
              <a:rPr lang="en-US" sz="2000" dirty="0">
                <a:latin typeface="+mn-lt"/>
              </a:rPr>
              <a:t>Block legacy authentication protocols.  </a:t>
            </a:r>
          </a:p>
          <a:p>
            <a:pPr marL="285750" indent="-285750">
              <a:spcAft>
                <a:spcPts val="1000"/>
              </a:spcAft>
              <a:buFont typeface="Arial" panose="020B0604020202020204" pitchFamily="34" charset="0"/>
              <a:buChar char="•"/>
            </a:pPr>
            <a:r>
              <a:rPr lang="en-US" sz="2000" dirty="0">
                <a:latin typeface="+mn-lt"/>
              </a:rPr>
              <a:t>Test using the report-only mode</a:t>
            </a:r>
            <a:endParaRPr lang="en-US" sz="1800" dirty="0"/>
          </a:p>
        </p:txBody>
      </p:sp>
      <p:pic>
        <p:nvPicPr>
          <p:cNvPr id="14" name="Picture 13" descr="Conditions are evaluated and access is determined.">
            <a:extLst>
              <a:ext uri="{FF2B5EF4-FFF2-40B4-BE49-F238E27FC236}">
                <a16:creationId xmlns:a16="http://schemas.microsoft.com/office/drawing/2014/main" id="{780A4924-8FC9-4A1C-A42A-B5EFE4DAC76E}"/>
              </a:ext>
            </a:extLst>
          </p:cNvPr>
          <p:cNvPicPr>
            <a:picLocks noChangeAspect="1"/>
          </p:cNvPicPr>
          <p:nvPr/>
        </p:nvPicPr>
        <p:blipFill>
          <a:blip r:embed="rId3"/>
          <a:stretch>
            <a:fillRect/>
          </a:stretch>
        </p:blipFill>
        <p:spPr>
          <a:xfrm>
            <a:off x="5707975" y="2432390"/>
            <a:ext cx="6289286" cy="2950529"/>
          </a:xfrm>
          <a:prstGeom prst="rect">
            <a:avLst/>
          </a:prstGeom>
        </p:spPr>
      </p:pic>
    </p:spTree>
    <p:extLst>
      <p:ext uri="{BB962C8B-B14F-4D97-AF65-F5344CB8AC3E}">
        <p14:creationId xmlns:p14="http://schemas.microsoft.com/office/powerpoint/2010/main" val="10512994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4A780F-F09A-42D5-AC60-6A13B1F067BF}"/>
              </a:ext>
            </a:extLst>
          </p:cNvPr>
          <p:cNvSpPr>
            <a:spLocks noGrp="1"/>
          </p:cNvSpPr>
          <p:nvPr>
            <p:ph type="title"/>
          </p:nvPr>
        </p:nvSpPr>
        <p:spPr/>
        <p:txBody>
          <a:bodyPr/>
          <a:lstStyle/>
          <a:p>
            <a:r>
              <a:rPr lang="en-US" dirty="0"/>
              <a:t>Design for identity protection</a:t>
            </a:r>
          </a:p>
        </p:txBody>
      </p:sp>
    </p:spTree>
    <p:extLst>
      <p:ext uri="{BB962C8B-B14F-4D97-AF65-F5344CB8AC3E}">
        <p14:creationId xmlns:p14="http://schemas.microsoft.com/office/powerpoint/2010/main" val="101565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When to use identity protection</a:t>
            </a:r>
          </a:p>
        </p:txBody>
      </p:sp>
      <p:sp>
        <p:nvSpPr>
          <p:cNvPr id="3" name="Text Placeholder 2">
            <a:extLst>
              <a:ext uri="{FF2B5EF4-FFF2-40B4-BE49-F238E27FC236}">
                <a16:creationId xmlns:a16="http://schemas.microsoft.com/office/drawing/2014/main" id="{BE88A4FA-86E7-4B88-9FF7-26F380551A88}"/>
              </a:ext>
            </a:extLst>
          </p:cNvPr>
          <p:cNvSpPr>
            <a:spLocks noGrp="1"/>
          </p:cNvSpPr>
          <p:nvPr>
            <p:ph type="body" sz="quarter" idx="10"/>
          </p:nvPr>
        </p:nvSpPr>
        <p:spPr>
          <a:xfrm>
            <a:off x="432089" y="990866"/>
            <a:ext cx="11341268" cy="769441"/>
          </a:xfrm>
        </p:spPr>
        <p:txBody>
          <a:bodyPr/>
          <a:lstStyle/>
          <a:p>
            <a:r>
              <a:rPr lang="en-US" dirty="0"/>
              <a:t>Identity protection is a Microsoft </a:t>
            </a:r>
            <a:r>
              <a:rPr lang="en-US" dirty="0" err="1"/>
              <a:t>Entra</a:t>
            </a:r>
            <a:r>
              <a:rPr lang="en-US" dirty="0"/>
              <a:t> tool that automates the detection and remediation of identity-based risks.</a:t>
            </a:r>
          </a:p>
        </p:txBody>
      </p:sp>
      <p:sp>
        <p:nvSpPr>
          <p:cNvPr id="13" name="Text Placeholder 5">
            <a:extLst>
              <a:ext uri="{FF2B5EF4-FFF2-40B4-BE49-F238E27FC236}">
                <a16:creationId xmlns:a16="http://schemas.microsoft.com/office/drawing/2014/main" id="{F9C36CF5-CC90-40CC-8BB7-61DE8E4DD89E}"/>
              </a:ext>
            </a:extLst>
          </p:cNvPr>
          <p:cNvSpPr txBox="1">
            <a:spLocks/>
          </p:cNvSpPr>
          <p:nvPr/>
        </p:nvSpPr>
        <p:spPr>
          <a:xfrm>
            <a:off x="418643" y="2018631"/>
            <a:ext cx="5218364" cy="4555093"/>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4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spcAft>
                <a:spcPts val="1200"/>
              </a:spcAft>
              <a:buFont typeface="Arial" panose="020B0604020202020204" pitchFamily="34" charset="0"/>
              <a:buChar char="•"/>
            </a:pPr>
            <a:r>
              <a:rPr lang="en-US" sz="2000" dirty="0"/>
              <a:t>Configure the policies and actively review the results</a:t>
            </a:r>
          </a:p>
          <a:p>
            <a:pPr marL="285750" indent="-285750">
              <a:spcAft>
                <a:spcPts val="1200"/>
              </a:spcAft>
              <a:buFont typeface="Arial" panose="020B0604020202020204" pitchFamily="34" charset="0"/>
              <a:buChar char="•"/>
            </a:pPr>
            <a:r>
              <a:rPr lang="en-US" sz="2000" dirty="0"/>
              <a:t>Set the sign-in risk policy to Medium and above and allow self-remediation options</a:t>
            </a:r>
          </a:p>
          <a:p>
            <a:pPr marL="285750" indent="-285750">
              <a:spcAft>
                <a:spcPts val="1200"/>
              </a:spcAft>
              <a:buFont typeface="Arial" panose="020B0604020202020204" pitchFamily="34" charset="0"/>
              <a:buChar char="•"/>
            </a:pPr>
            <a:r>
              <a:rPr lang="en-US" sz="2000" dirty="0"/>
              <a:t>Set the user risk policy threshold to High</a:t>
            </a:r>
          </a:p>
          <a:p>
            <a:pPr marL="285750" indent="-285750">
              <a:spcAft>
                <a:spcPts val="1200"/>
              </a:spcAft>
              <a:buFont typeface="Arial" panose="020B0604020202020204" pitchFamily="34" charset="0"/>
              <a:buChar char="•"/>
            </a:pPr>
            <a:r>
              <a:rPr lang="en-US" sz="2000" dirty="0"/>
              <a:t>Allow for excluding users - emergency access or break-glass administrator accounts</a:t>
            </a:r>
          </a:p>
          <a:p>
            <a:pPr marL="285750" indent="-285750">
              <a:spcAft>
                <a:spcPts val="1200"/>
              </a:spcAft>
              <a:buFont typeface="Arial" panose="020B0604020202020204" pitchFamily="34" charset="0"/>
              <a:buChar char="•"/>
            </a:pPr>
            <a:r>
              <a:rPr lang="en-US" sz="2000" dirty="0"/>
              <a:t>Send data to Conditional Access or other security information and event management (SIEM) tool </a:t>
            </a:r>
          </a:p>
          <a:p>
            <a:pPr marL="285750" indent="-285750">
              <a:spcAft>
                <a:spcPts val="1200"/>
              </a:spcAft>
              <a:buFont typeface="Arial" panose="020B0604020202020204" pitchFamily="34" charset="0"/>
              <a:buChar char="•"/>
            </a:pPr>
            <a:endParaRPr lang="en-US" sz="2000" dirty="0"/>
          </a:p>
        </p:txBody>
      </p:sp>
      <p:pic>
        <p:nvPicPr>
          <p:cNvPr id="9" name="Picture 8" descr="Risky users and sign-ins lead to risk detections.">
            <a:extLst>
              <a:ext uri="{FF2B5EF4-FFF2-40B4-BE49-F238E27FC236}">
                <a16:creationId xmlns:a16="http://schemas.microsoft.com/office/drawing/2014/main" id="{BBBA8888-A095-40D6-927B-B696A7BA8DF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9277" y="2345561"/>
            <a:ext cx="5876322" cy="3210179"/>
          </a:xfrm>
          <a:prstGeom prst="rect">
            <a:avLst/>
          </a:prstGeom>
          <a:noFill/>
        </p:spPr>
      </p:pic>
    </p:spTree>
    <p:extLst>
      <p:ext uri="{BB962C8B-B14F-4D97-AF65-F5344CB8AC3E}">
        <p14:creationId xmlns:p14="http://schemas.microsoft.com/office/powerpoint/2010/main" val="28626855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Design Authentication and Authorization Solutions</a:t>
            </a:r>
            <a:endParaRPr lang="en-US"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A9B8E-0BAE-4E4B-A813-E8190602A990}"/>
              </a:ext>
            </a:extLst>
          </p:cNvPr>
          <p:cNvSpPr>
            <a:spLocks noGrp="1"/>
          </p:cNvSpPr>
          <p:nvPr>
            <p:ph type="title"/>
          </p:nvPr>
        </p:nvSpPr>
        <p:spPr/>
        <p:txBody>
          <a:bodyPr/>
          <a:lstStyle/>
          <a:p>
            <a:r>
              <a:rPr lang="en-US" dirty="0"/>
              <a:t>Design for access reviews</a:t>
            </a:r>
          </a:p>
        </p:txBody>
      </p:sp>
    </p:spTree>
    <p:extLst>
      <p:ext uri="{BB962C8B-B14F-4D97-AF65-F5344CB8AC3E}">
        <p14:creationId xmlns:p14="http://schemas.microsoft.com/office/powerpoint/2010/main" val="314993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42840"/>
          </a:xfrm>
        </p:spPr>
        <p:txBody>
          <a:bodyPr/>
          <a:lstStyle/>
          <a:p>
            <a:r>
              <a:rPr lang="en-US" dirty="0"/>
              <a:t>When to use access reviews</a:t>
            </a:r>
          </a:p>
        </p:txBody>
      </p:sp>
      <p:sp>
        <p:nvSpPr>
          <p:cNvPr id="5" name="Text Placeholder 4">
            <a:extLst>
              <a:ext uri="{FF2B5EF4-FFF2-40B4-BE49-F238E27FC236}">
                <a16:creationId xmlns:a16="http://schemas.microsoft.com/office/drawing/2014/main" id="{A08EA284-4196-46DA-BA94-F13D8C21DA4F}"/>
              </a:ext>
            </a:extLst>
          </p:cNvPr>
          <p:cNvSpPr>
            <a:spLocks noGrp="1"/>
          </p:cNvSpPr>
          <p:nvPr>
            <p:ph type="body" sz="quarter" idx="10"/>
          </p:nvPr>
        </p:nvSpPr>
        <p:spPr>
          <a:xfrm>
            <a:off x="432089" y="990866"/>
            <a:ext cx="11341268" cy="769441"/>
          </a:xfrm>
        </p:spPr>
        <p:txBody>
          <a:bodyPr/>
          <a:lstStyle/>
          <a:p>
            <a:r>
              <a:rPr lang="en-US" dirty="0"/>
              <a:t>Access reviews are a Microsoft </a:t>
            </a:r>
            <a:r>
              <a:rPr lang="en-US" dirty="0" err="1"/>
              <a:t>Entra</a:t>
            </a:r>
            <a:r>
              <a:rPr lang="en-US" dirty="0"/>
              <a:t> tool to review user access and ensure they should have continued access to resources.</a:t>
            </a:r>
          </a:p>
        </p:txBody>
      </p:sp>
      <p:sp>
        <p:nvSpPr>
          <p:cNvPr id="8" name="TextBox 7">
            <a:extLst>
              <a:ext uri="{FF2B5EF4-FFF2-40B4-BE49-F238E27FC236}">
                <a16:creationId xmlns:a16="http://schemas.microsoft.com/office/drawing/2014/main" id="{7B7EF54E-CD1C-45F3-8B79-482CBD760AA2}"/>
              </a:ext>
            </a:extLst>
          </p:cNvPr>
          <p:cNvSpPr txBox="1"/>
          <p:nvPr/>
        </p:nvSpPr>
        <p:spPr>
          <a:xfrm>
            <a:off x="432267" y="2033153"/>
            <a:ext cx="5670456" cy="3847207"/>
          </a:xfrm>
          <a:prstGeom prst="rect">
            <a:avLst/>
          </a:prstGeom>
          <a:noFill/>
        </p:spPr>
        <p:txBody>
          <a:bodyPr wrap="square">
            <a:spAutoFit/>
          </a:bodyPr>
          <a:lstStyle/>
          <a:p>
            <a:pPr marL="342900" lvl="1" indent="-342900">
              <a:spcAft>
                <a:spcPts val="1200"/>
              </a:spcAft>
              <a:buFont typeface="Arial" panose="020B0604020202020204" pitchFamily="34" charset="0"/>
              <a:buChar char="•"/>
            </a:pPr>
            <a:r>
              <a:rPr lang="en-US" sz="2000" dirty="0"/>
              <a:t>Determine the purpose of the access review</a:t>
            </a:r>
          </a:p>
          <a:p>
            <a:pPr marL="342900" lvl="1" indent="-342900">
              <a:spcAft>
                <a:spcPts val="1200"/>
              </a:spcAft>
              <a:buFont typeface="Arial" panose="020B0604020202020204" pitchFamily="34" charset="0"/>
              <a:buChar char="•"/>
            </a:pPr>
            <a:r>
              <a:rPr lang="en-US" sz="2000" dirty="0"/>
              <a:t>Engage the right stakeholders</a:t>
            </a:r>
          </a:p>
          <a:p>
            <a:pPr marL="342900" lvl="1" indent="-342900">
              <a:spcAft>
                <a:spcPts val="1200"/>
              </a:spcAft>
              <a:buFont typeface="Arial" panose="020B0604020202020204" pitchFamily="34" charset="0"/>
              <a:buChar char="•"/>
            </a:pPr>
            <a:r>
              <a:rPr lang="en-US" sz="2000" dirty="0"/>
              <a:t>Create an access review plan </a:t>
            </a:r>
          </a:p>
          <a:p>
            <a:pPr marL="342900" lvl="1" indent="-342900">
              <a:spcAft>
                <a:spcPts val="1200"/>
              </a:spcAft>
              <a:buFont typeface="Arial" panose="020B0604020202020204" pitchFamily="34" charset="0"/>
              <a:buChar char="•"/>
            </a:pPr>
            <a:r>
              <a:rPr lang="en-US" sz="2000" dirty="0"/>
              <a:t>Determine who will conduct the </a:t>
            </a:r>
            <a:r>
              <a:rPr lang="en-US" sz="2400" dirty="0"/>
              <a:t>reviews</a:t>
            </a:r>
            <a:endParaRPr lang="en-US" sz="2000" dirty="0"/>
          </a:p>
          <a:p>
            <a:pPr marL="342900" lvl="1" indent="-342900">
              <a:spcAft>
                <a:spcPts val="1200"/>
              </a:spcAft>
              <a:buFont typeface="Arial" panose="020B0604020202020204" pitchFamily="34" charset="0"/>
              <a:buChar char="•"/>
            </a:pPr>
            <a:r>
              <a:rPr lang="en-US" sz="2000" dirty="0"/>
              <a:t>Decide who can self-attest access</a:t>
            </a:r>
          </a:p>
          <a:p>
            <a:pPr marL="342900" lvl="1" indent="-342900">
              <a:spcAft>
                <a:spcPts val="1200"/>
              </a:spcAft>
              <a:buFont typeface="Arial" panose="020B0604020202020204" pitchFamily="34" charset="0"/>
              <a:buChar char="•"/>
            </a:pPr>
            <a:r>
              <a:rPr lang="en-US" sz="2000" dirty="0"/>
              <a:t>Determine what resource types will be reviewed</a:t>
            </a:r>
          </a:p>
          <a:p>
            <a:pPr marL="342900" lvl="1" indent="-342900">
              <a:spcAft>
                <a:spcPts val="1200"/>
              </a:spcAft>
              <a:buFont typeface="Arial" panose="020B0604020202020204" pitchFamily="34" charset="0"/>
              <a:buChar char="•"/>
            </a:pPr>
            <a:r>
              <a:rPr lang="en-US" sz="2000" dirty="0"/>
              <a:t>Start small – pilot your plan – keep people informed</a:t>
            </a:r>
          </a:p>
        </p:txBody>
      </p:sp>
      <p:pic>
        <p:nvPicPr>
          <p:cNvPr id="9" name="Picture 8" descr="Access review cycle from request to review to confirm to remove to report. ">
            <a:extLst>
              <a:ext uri="{FF2B5EF4-FFF2-40B4-BE49-F238E27FC236}">
                <a16:creationId xmlns:a16="http://schemas.microsoft.com/office/drawing/2014/main" id="{FE658D99-B973-489C-8D97-EDA8A7C14074}"/>
              </a:ext>
            </a:extLst>
          </p:cNvPr>
          <p:cNvPicPr>
            <a:picLocks noChangeAspect="1"/>
          </p:cNvPicPr>
          <p:nvPr/>
        </p:nvPicPr>
        <p:blipFill>
          <a:blip r:embed="rId3"/>
          <a:stretch>
            <a:fillRect/>
          </a:stretch>
        </p:blipFill>
        <p:spPr>
          <a:xfrm>
            <a:off x="7351122" y="2090524"/>
            <a:ext cx="3800475" cy="3876675"/>
          </a:xfrm>
          <a:prstGeom prst="rect">
            <a:avLst/>
          </a:prstGeom>
        </p:spPr>
      </p:pic>
    </p:spTree>
    <p:extLst>
      <p:ext uri="{BB962C8B-B14F-4D97-AF65-F5344CB8AC3E}">
        <p14:creationId xmlns:p14="http://schemas.microsoft.com/office/powerpoint/2010/main" val="191450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F23DCB-E3C1-44D1-A509-9E80114BDA06}"/>
              </a:ext>
            </a:extLst>
          </p:cNvPr>
          <p:cNvSpPr>
            <a:spLocks noGrp="1"/>
          </p:cNvSpPr>
          <p:nvPr>
            <p:ph type="title"/>
          </p:nvPr>
        </p:nvSpPr>
        <p:spPr/>
        <p:txBody>
          <a:bodyPr/>
          <a:lstStyle/>
          <a:p>
            <a:r>
              <a:rPr lang="en-US" dirty="0"/>
              <a:t>Design service principals for applications</a:t>
            </a:r>
          </a:p>
        </p:txBody>
      </p:sp>
    </p:spTree>
    <p:extLst>
      <p:ext uri="{BB962C8B-B14F-4D97-AF65-F5344CB8AC3E}">
        <p14:creationId xmlns:p14="http://schemas.microsoft.com/office/powerpoint/2010/main" val="161104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Design managed identities </a:t>
            </a:r>
          </a:p>
        </p:txBody>
      </p:sp>
      <p:sp>
        <p:nvSpPr>
          <p:cNvPr id="2" name="Text Placeholder 1">
            <a:extLst>
              <a:ext uri="{FF2B5EF4-FFF2-40B4-BE49-F238E27FC236}">
                <a16:creationId xmlns:a16="http://schemas.microsoft.com/office/drawing/2014/main" id="{DE6DCEE7-0CEA-430E-943B-5FC551565EB3}"/>
              </a:ext>
            </a:extLst>
          </p:cNvPr>
          <p:cNvSpPr>
            <a:spLocks noGrp="1"/>
          </p:cNvSpPr>
          <p:nvPr>
            <p:ph type="body" sz="quarter" idx="10"/>
          </p:nvPr>
        </p:nvSpPr>
        <p:spPr>
          <a:xfrm>
            <a:off x="432089" y="895322"/>
            <a:ext cx="11341268" cy="430887"/>
          </a:xfrm>
        </p:spPr>
        <p:txBody>
          <a:bodyPr/>
          <a:lstStyle/>
          <a:p>
            <a:r>
              <a:rPr lang="en-US" dirty="0"/>
              <a:t>Managed identities provide an identity for application authentication. </a:t>
            </a:r>
          </a:p>
        </p:txBody>
      </p:sp>
      <p:grpSp>
        <p:nvGrpSpPr>
          <p:cNvPr id="5" name="Group 4" descr="Application sources and targets.">
            <a:extLst>
              <a:ext uri="{FF2B5EF4-FFF2-40B4-BE49-F238E27FC236}">
                <a16:creationId xmlns:a16="http://schemas.microsoft.com/office/drawing/2014/main" id="{EC6F6926-8271-41E0-9ABC-F0083761076F}"/>
              </a:ext>
            </a:extLst>
          </p:cNvPr>
          <p:cNvGrpSpPr/>
          <p:nvPr/>
        </p:nvGrpSpPr>
        <p:grpSpPr>
          <a:xfrm>
            <a:off x="356472" y="1482980"/>
            <a:ext cx="11289172" cy="2831023"/>
            <a:chOff x="356472" y="1482980"/>
            <a:chExt cx="11289172" cy="2831023"/>
          </a:xfrm>
        </p:grpSpPr>
        <p:grpSp>
          <p:nvGrpSpPr>
            <p:cNvPr id="19" name="Group 18" descr="Sources and targets for applications.  ">
              <a:extLst>
                <a:ext uri="{FF2B5EF4-FFF2-40B4-BE49-F238E27FC236}">
                  <a16:creationId xmlns:a16="http://schemas.microsoft.com/office/drawing/2014/main" id="{E0646554-6E44-4CBA-B3FF-0E1AAD4D48BF}"/>
                </a:ext>
              </a:extLst>
            </p:cNvPr>
            <p:cNvGrpSpPr/>
            <p:nvPr/>
          </p:nvGrpSpPr>
          <p:grpSpPr>
            <a:xfrm>
              <a:off x="356472" y="1569867"/>
              <a:ext cx="11289172" cy="2744136"/>
              <a:chOff x="356472" y="1557922"/>
              <a:chExt cx="11289172" cy="2782094"/>
            </a:xfrm>
          </p:grpSpPr>
          <p:sp>
            <p:nvSpPr>
              <p:cNvPr id="4" name="TextBox 3">
                <a:extLst>
                  <a:ext uri="{FF2B5EF4-FFF2-40B4-BE49-F238E27FC236}">
                    <a16:creationId xmlns:a16="http://schemas.microsoft.com/office/drawing/2014/main" id="{50D19AD2-168D-4B10-955A-D8CD11CA155C}"/>
                  </a:ext>
                </a:extLst>
              </p:cNvPr>
              <p:cNvSpPr txBox="1"/>
              <p:nvPr/>
            </p:nvSpPr>
            <p:spPr>
              <a:xfrm>
                <a:off x="356472" y="2576563"/>
                <a:ext cx="2397303"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 want to build an application using</a:t>
                </a:r>
              </a:p>
            </p:txBody>
          </p:sp>
          <p:sp>
            <p:nvSpPr>
              <p:cNvPr id="7" name="TextBox 6">
                <a:extLst>
                  <a:ext uri="{FF2B5EF4-FFF2-40B4-BE49-F238E27FC236}">
                    <a16:creationId xmlns:a16="http://schemas.microsoft.com/office/drawing/2014/main" id="{CBE87CC3-12D0-4F97-A6B9-ED80F2845868}"/>
                  </a:ext>
                </a:extLst>
              </p:cNvPr>
              <p:cNvSpPr txBox="1"/>
              <p:nvPr/>
            </p:nvSpPr>
            <p:spPr>
              <a:xfrm>
                <a:off x="3961599" y="1557922"/>
                <a:ext cx="133279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Source</a:t>
                </a:r>
              </a:p>
            </p:txBody>
          </p:sp>
          <p:sp>
            <p:nvSpPr>
              <p:cNvPr id="10" name="Double Bracket 9">
                <a:extLst>
                  <a:ext uri="{FF2B5EF4-FFF2-40B4-BE49-F238E27FC236}">
                    <a16:creationId xmlns:a16="http://schemas.microsoft.com/office/drawing/2014/main" id="{C472B5E8-451B-4316-9B58-29787FA998DF}"/>
                  </a:ext>
                </a:extLst>
              </p:cNvPr>
              <p:cNvSpPr/>
              <p:nvPr/>
            </p:nvSpPr>
            <p:spPr>
              <a:xfrm>
                <a:off x="2829392" y="2016831"/>
                <a:ext cx="3597213" cy="2323185"/>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285750" indent="-285750">
                  <a:buFont typeface="Arial" panose="020B0604020202020204" pitchFamily="34" charset="0"/>
                  <a:buChar char="•"/>
                </a:pPr>
                <a:r>
                  <a:rPr lang="en-US" dirty="0"/>
                  <a:t>Azure VMs</a:t>
                </a:r>
              </a:p>
              <a:p>
                <a:pPr marL="285750" indent="-285750">
                  <a:buFont typeface="Arial" panose="020B0604020202020204" pitchFamily="34" charset="0"/>
                  <a:buChar char="•"/>
                </a:pPr>
                <a:r>
                  <a:rPr lang="en-US" dirty="0"/>
                  <a:t>Azure App Service</a:t>
                </a:r>
              </a:p>
              <a:p>
                <a:pPr marL="285750" indent="-285750">
                  <a:buFont typeface="Arial" panose="020B0604020202020204" pitchFamily="34" charset="0"/>
                  <a:buChar char="•"/>
                </a:pPr>
                <a:r>
                  <a:rPr lang="en-US" dirty="0"/>
                  <a:t>Azure Functions</a:t>
                </a:r>
              </a:p>
              <a:p>
                <a:pPr marL="285750" indent="-285750">
                  <a:buFont typeface="Arial" panose="020B0604020202020204" pitchFamily="34" charset="0"/>
                  <a:buChar char="•"/>
                </a:pPr>
                <a:r>
                  <a:rPr lang="en-US" dirty="0"/>
                  <a:t>Azure Container Instances</a:t>
                </a:r>
              </a:p>
              <a:p>
                <a:pPr marL="285750" indent="-285750">
                  <a:buFont typeface="Arial" panose="020B0604020202020204" pitchFamily="34" charset="0"/>
                  <a:buChar char="•"/>
                </a:pPr>
                <a:r>
                  <a:rPr lang="en-US" dirty="0"/>
                  <a:t>Azure Kubernetes Service</a:t>
                </a:r>
              </a:p>
              <a:p>
                <a:pPr marL="285750" indent="-285750">
                  <a:buFont typeface="Arial" panose="020B0604020202020204" pitchFamily="34" charset="0"/>
                  <a:buChar char="•"/>
                </a:pPr>
                <a:r>
                  <a:rPr lang="en-US" dirty="0"/>
                  <a:t>Azure Logic Apps</a:t>
                </a:r>
              </a:p>
              <a:p>
                <a:pPr marL="285750" indent="-285750">
                  <a:buFont typeface="Arial" panose="020B0604020202020204" pitchFamily="34" charset="0"/>
                  <a:buChar char="•"/>
                </a:pPr>
                <a:r>
                  <a:rPr lang="en-US" dirty="0"/>
                  <a:t>…</a:t>
                </a:r>
              </a:p>
            </p:txBody>
          </p:sp>
          <p:sp>
            <p:nvSpPr>
              <p:cNvPr id="12" name="TextBox 11">
                <a:extLst>
                  <a:ext uri="{FF2B5EF4-FFF2-40B4-BE49-F238E27FC236}">
                    <a16:creationId xmlns:a16="http://schemas.microsoft.com/office/drawing/2014/main" id="{EE4D8E80-D9E7-496D-ADB4-7A34F089648F}"/>
                  </a:ext>
                </a:extLst>
              </p:cNvPr>
              <p:cNvSpPr txBox="1"/>
              <p:nvPr/>
            </p:nvSpPr>
            <p:spPr>
              <a:xfrm>
                <a:off x="6426605" y="2576428"/>
                <a:ext cx="1479758"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that accesses</a:t>
                </a:r>
              </a:p>
            </p:txBody>
          </p:sp>
          <p:sp>
            <p:nvSpPr>
              <p:cNvPr id="14" name="Double Bracket 13">
                <a:extLst>
                  <a:ext uri="{FF2B5EF4-FFF2-40B4-BE49-F238E27FC236}">
                    <a16:creationId xmlns:a16="http://schemas.microsoft.com/office/drawing/2014/main" id="{3AF204A6-C724-417C-9587-E97DE3EB600E}"/>
                  </a:ext>
                </a:extLst>
              </p:cNvPr>
              <p:cNvSpPr/>
              <p:nvPr/>
            </p:nvSpPr>
            <p:spPr>
              <a:xfrm>
                <a:off x="8048431" y="1966296"/>
                <a:ext cx="3597213" cy="2323185"/>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r>
                  <a:rPr lang="en-US" dirty="0"/>
                  <a:t>Any target that supports Microsoft </a:t>
                </a:r>
                <a:r>
                  <a:rPr lang="en-US" dirty="0" err="1"/>
                  <a:t>Entra</a:t>
                </a:r>
                <a:r>
                  <a:rPr lang="en-US" dirty="0"/>
                  <a:t> ID authentication</a:t>
                </a:r>
              </a:p>
              <a:p>
                <a:pPr marL="285750" indent="-285750">
                  <a:buFont typeface="Arial" panose="020B0604020202020204" pitchFamily="34" charset="0"/>
                  <a:buChar char="•"/>
                </a:pPr>
                <a:r>
                  <a:rPr lang="en-US" dirty="0"/>
                  <a:t>Your applications</a:t>
                </a:r>
              </a:p>
              <a:p>
                <a:pPr marL="285750" indent="-285750">
                  <a:buFont typeface="Arial" panose="020B0604020202020204" pitchFamily="34" charset="0"/>
                  <a:buChar char="•"/>
                </a:pPr>
                <a:r>
                  <a:rPr lang="en-US" dirty="0"/>
                  <a:t>Azure services (Azure Key Vault, Azure Storage, Azure SQL, … )</a:t>
                </a:r>
              </a:p>
            </p:txBody>
          </p:sp>
        </p:grpSp>
        <p:sp>
          <p:nvSpPr>
            <p:cNvPr id="16" name="TextBox 15">
              <a:extLst>
                <a:ext uri="{FF2B5EF4-FFF2-40B4-BE49-F238E27FC236}">
                  <a16:creationId xmlns:a16="http://schemas.microsoft.com/office/drawing/2014/main" id="{455C3BFE-CD11-4F97-8ECA-D1D2A6EA812F}"/>
                </a:ext>
                <a:ext uri="{C183D7F6-B498-43B3-948B-1728B52AA6E4}">
                  <adec:decorative xmlns:adec="http://schemas.microsoft.com/office/drawing/2017/decorative" val="1"/>
                </a:ext>
              </a:extLst>
            </p:cNvPr>
            <p:cNvSpPr txBox="1"/>
            <p:nvPr/>
          </p:nvSpPr>
          <p:spPr>
            <a:xfrm>
              <a:off x="9229158" y="1482980"/>
              <a:ext cx="156208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Target</a:t>
              </a:r>
            </a:p>
          </p:txBody>
        </p:sp>
      </p:grpSp>
      <p:sp>
        <p:nvSpPr>
          <p:cNvPr id="3" name="Content Placeholder 2">
            <a:extLst>
              <a:ext uri="{FF2B5EF4-FFF2-40B4-BE49-F238E27FC236}">
                <a16:creationId xmlns:a16="http://schemas.microsoft.com/office/drawing/2014/main" id="{C4313A93-6E95-491C-9611-7BBBA72CB7DC}"/>
              </a:ext>
            </a:extLst>
          </p:cNvPr>
          <p:cNvSpPr txBox="1">
            <a:spLocks/>
          </p:cNvSpPr>
          <p:nvPr/>
        </p:nvSpPr>
        <p:spPr>
          <a:xfrm>
            <a:off x="418643" y="4865963"/>
            <a:ext cx="9578112" cy="1799840"/>
          </a:xfrm>
          <a:prstGeom prst="rect">
            <a:avLst/>
          </a:prstGeom>
          <a:noFill/>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sz="2000" dirty="0">
                <a:latin typeface="+mn-lt"/>
              </a:rPr>
              <a:t>The source is an Azure resource</a:t>
            </a:r>
          </a:p>
          <a:p>
            <a:pPr marL="342900" indent="-342900">
              <a:spcAft>
                <a:spcPts val="1200"/>
              </a:spcAft>
              <a:buFont typeface="Arial" panose="020B0604020202020204" pitchFamily="34" charset="0"/>
              <a:buChar char="•"/>
            </a:pPr>
            <a:r>
              <a:rPr lang="en-US" sz="2000" dirty="0">
                <a:latin typeface="+mn-lt"/>
              </a:rPr>
              <a:t>The target supports Microsoft </a:t>
            </a:r>
            <a:r>
              <a:rPr lang="en-US" sz="2000" dirty="0" err="1">
                <a:latin typeface="+mn-lt"/>
              </a:rPr>
              <a:t>Entra</a:t>
            </a:r>
            <a:r>
              <a:rPr lang="en-US" sz="2000" dirty="0">
                <a:latin typeface="+mn-lt"/>
              </a:rPr>
              <a:t> ID authentication and Azure RBAC</a:t>
            </a:r>
          </a:p>
          <a:p>
            <a:pPr marL="342900" indent="-342900">
              <a:spcAft>
                <a:spcPts val="1200"/>
              </a:spcAft>
              <a:buFont typeface="Arial" panose="020B0604020202020204" pitchFamily="34" charset="0"/>
              <a:buChar char="•"/>
            </a:pPr>
            <a:r>
              <a:rPr lang="en-US" sz="2000" dirty="0">
                <a:latin typeface="+mn-lt"/>
              </a:rPr>
              <a:t>No credential rotation or certificate management</a:t>
            </a:r>
            <a:endParaRPr lang="en-US" sz="2000" dirty="0">
              <a:solidFill>
                <a:schemeClr val="tx1"/>
              </a:solidFill>
              <a:latin typeface="+mn-lt"/>
            </a:endParaRPr>
          </a:p>
        </p:txBody>
      </p:sp>
    </p:spTree>
    <p:extLst>
      <p:ext uri="{BB962C8B-B14F-4D97-AF65-F5344CB8AC3E}">
        <p14:creationId xmlns:p14="http://schemas.microsoft.com/office/powerpoint/2010/main" val="28457153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7689-DC10-4078-B65C-19F6874C5E30}"/>
              </a:ext>
            </a:extLst>
          </p:cNvPr>
          <p:cNvSpPr>
            <a:spLocks noGrp="1"/>
          </p:cNvSpPr>
          <p:nvPr>
            <p:ph type="title"/>
          </p:nvPr>
        </p:nvSpPr>
        <p:spPr/>
        <p:txBody>
          <a:bodyPr/>
          <a:lstStyle/>
          <a:p>
            <a:r>
              <a:rPr lang="en-US" dirty="0"/>
              <a:t>Select managed identities </a:t>
            </a:r>
          </a:p>
        </p:txBody>
      </p:sp>
      <p:graphicFrame>
        <p:nvGraphicFramePr>
          <p:cNvPr id="4" name="Table 28">
            <a:extLst>
              <a:ext uri="{FF2B5EF4-FFF2-40B4-BE49-F238E27FC236}">
                <a16:creationId xmlns:a16="http://schemas.microsoft.com/office/drawing/2014/main" id="{09952F62-B52E-4B26-9BBE-6986E66385B2}"/>
              </a:ext>
            </a:extLst>
          </p:cNvPr>
          <p:cNvGraphicFramePr>
            <a:graphicFrameLocks noGrp="1"/>
          </p:cNvGraphicFramePr>
          <p:nvPr>
            <p:extLst>
              <p:ext uri="{D42A27DB-BD31-4B8C-83A1-F6EECF244321}">
                <p14:modId xmlns:p14="http://schemas.microsoft.com/office/powerpoint/2010/main" val="1992056595"/>
              </p:ext>
            </p:extLst>
          </p:nvPr>
        </p:nvGraphicFramePr>
        <p:xfrm>
          <a:off x="545688" y="1120690"/>
          <a:ext cx="11214223" cy="4963428"/>
        </p:xfrm>
        <a:graphic>
          <a:graphicData uri="http://schemas.openxmlformats.org/drawingml/2006/table">
            <a:tbl>
              <a:tblPr firstRow="1" bandRow="1">
                <a:tableStyleId>{5C22544A-7EE6-4342-B048-85BDC9FD1C3A}</a:tableStyleId>
              </a:tblPr>
              <a:tblGrid>
                <a:gridCol w="1870931">
                  <a:extLst>
                    <a:ext uri="{9D8B030D-6E8A-4147-A177-3AD203B41FA5}">
                      <a16:colId xmlns:a16="http://schemas.microsoft.com/office/drawing/2014/main" val="1789671865"/>
                    </a:ext>
                  </a:extLst>
                </a:gridCol>
                <a:gridCol w="4431323">
                  <a:extLst>
                    <a:ext uri="{9D8B030D-6E8A-4147-A177-3AD203B41FA5}">
                      <a16:colId xmlns:a16="http://schemas.microsoft.com/office/drawing/2014/main" val="3313874463"/>
                    </a:ext>
                  </a:extLst>
                </a:gridCol>
                <a:gridCol w="4911969">
                  <a:extLst>
                    <a:ext uri="{9D8B030D-6E8A-4147-A177-3AD203B41FA5}">
                      <a16:colId xmlns:a16="http://schemas.microsoft.com/office/drawing/2014/main" val="521428647"/>
                    </a:ext>
                  </a:extLst>
                </a:gridCol>
              </a:tblGrid>
              <a:tr h="217950">
                <a:tc>
                  <a:txBody>
                    <a:bodyPr/>
                    <a:lstStyle/>
                    <a:p>
                      <a:pPr algn="ctr"/>
                      <a:r>
                        <a:rPr lang="en-US" sz="1800" b="0" dirty="0"/>
                        <a:t>Property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en-US" sz="1800" b="0" dirty="0"/>
                        <a:t>System-assigned managed identity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en-US" sz="1800" b="0" dirty="0"/>
                        <a:t>User-assigned managed identity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521619677"/>
                  </a:ext>
                </a:extLst>
              </a:tr>
              <a:tr h="698634">
                <a:tc>
                  <a:txBody>
                    <a:bodyPr/>
                    <a:lstStyle/>
                    <a:p>
                      <a:pPr algn="l" fontAlgn="t"/>
                      <a:r>
                        <a:rPr lang="en-US" sz="1800" dirty="0">
                          <a:effectLst/>
                        </a:rPr>
                        <a:t>Creation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fontAlgn="t">
                        <a:buFont typeface="Arial" panose="020B0604020202020204" pitchFamily="34" charset="0"/>
                        <a:buChar char="•"/>
                      </a:pPr>
                      <a:r>
                        <a:rPr lang="en-US" sz="1800" dirty="0">
                          <a:effectLst/>
                        </a:rPr>
                        <a:t>Created as part of an Azure resource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fontAlgn="t">
                        <a:buFont typeface="Arial" panose="020B0604020202020204" pitchFamily="34" charset="0"/>
                        <a:buChar char="•"/>
                      </a:pPr>
                      <a:r>
                        <a:rPr lang="en-US" sz="1800" dirty="0">
                          <a:effectLst/>
                        </a:rPr>
                        <a:t>Created as a stand-alone Azure resource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5696102"/>
                  </a:ext>
                </a:extLst>
              </a:tr>
              <a:tr h="698634">
                <a:tc>
                  <a:txBody>
                    <a:bodyPr/>
                    <a:lstStyle/>
                    <a:p>
                      <a:pPr algn="l" fontAlgn="t"/>
                      <a:r>
                        <a:rPr lang="en-US" sz="1800" dirty="0">
                          <a:effectLst/>
                        </a:rPr>
                        <a:t>Life cycle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Shared life cycle with the Azure resource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Independent life cycle</a:t>
                      </a:r>
                    </a:p>
                    <a:p>
                      <a:pPr marL="285750" indent="-285750" algn="l" fontAlgn="t">
                        <a:buFont typeface="Arial" panose="020B0604020202020204" pitchFamily="34" charset="0"/>
                        <a:buChar char="•"/>
                      </a:pPr>
                      <a:r>
                        <a:rPr lang="en-US" sz="1800" dirty="0">
                          <a:effectLst/>
                        </a:rPr>
                        <a:t>Must be explicitly deleted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2692371"/>
                  </a:ext>
                </a:extLst>
              </a:tr>
              <a:tr h="698634">
                <a:tc>
                  <a:txBody>
                    <a:bodyPr/>
                    <a:lstStyle/>
                    <a:p>
                      <a:pPr algn="l" fontAlgn="t"/>
                      <a:r>
                        <a:rPr lang="en-US" sz="1800" dirty="0">
                          <a:effectLst/>
                        </a:rPr>
                        <a:t>Sharing across Azure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fontAlgn="t">
                        <a:buFont typeface="Arial" panose="020B0604020202020204" pitchFamily="34" charset="0"/>
                        <a:buChar char="•"/>
                      </a:pPr>
                      <a:r>
                        <a:rPr lang="en-US" sz="1800" dirty="0">
                          <a:effectLst/>
                        </a:rPr>
                        <a:t>Cannot be shared</a:t>
                      </a:r>
                    </a:p>
                    <a:p>
                      <a:pPr marL="285750" indent="-285750" algn="l" fontAlgn="t">
                        <a:buFont typeface="Arial" panose="020B0604020202020204" pitchFamily="34" charset="0"/>
                        <a:buChar char="•"/>
                      </a:pPr>
                      <a:r>
                        <a:rPr lang="en-US" sz="1800" dirty="0">
                          <a:effectLst/>
                        </a:rPr>
                        <a:t>Can only be associated with a single Azure resource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fontAlgn="t">
                        <a:buFont typeface="Arial" panose="020B0604020202020204" pitchFamily="34" charset="0"/>
                        <a:buChar char="•"/>
                      </a:pPr>
                      <a:r>
                        <a:rPr lang="en-US" sz="1800" dirty="0">
                          <a:effectLst/>
                        </a:rPr>
                        <a:t>Can be shared</a:t>
                      </a:r>
                    </a:p>
                    <a:p>
                      <a:pPr marL="285750" indent="-285750" algn="l" fontAlgn="t">
                        <a:buFont typeface="Arial" panose="020B0604020202020204" pitchFamily="34" charset="0"/>
                        <a:buChar char="•"/>
                      </a:pPr>
                      <a:r>
                        <a:rPr lang="en-US" sz="1800" dirty="0">
                          <a:effectLst/>
                        </a:rPr>
                        <a:t>Can be associated with more than one Azure resource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991144"/>
                  </a:ext>
                </a:extLst>
              </a:tr>
              <a:tr h="376188">
                <a:tc>
                  <a:txBody>
                    <a:bodyPr/>
                    <a:lstStyle/>
                    <a:p>
                      <a:pPr algn="l" fontAlgn="t"/>
                      <a:r>
                        <a:rPr lang="en-US" sz="1800" dirty="0">
                          <a:effectLst/>
                        </a:rPr>
                        <a:t>Common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Workloads that are contained within a single Azure resource</a:t>
                      </a:r>
                    </a:p>
                    <a:p>
                      <a:pPr marL="285750" indent="-285750" algn="l" fontAlgn="t">
                        <a:buFont typeface="Arial" panose="020B0604020202020204" pitchFamily="34" charset="0"/>
                        <a:buChar char="•"/>
                      </a:pPr>
                      <a:r>
                        <a:rPr lang="en-US" sz="1800" dirty="0">
                          <a:effectLst/>
                        </a:rPr>
                        <a:t>Workloads for which you need independent identities.</a:t>
                      </a:r>
                    </a:p>
                    <a:p>
                      <a:pPr marL="285750" indent="-285750" algn="l" fontAlgn="t">
                        <a:buFont typeface="Arial" panose="020B0604020202020204" pitchFamily="34" charset="0"/>
                        <a:buChar char="•"/>
                      </a:pPr>
                      <a:r>
                        <a:rPr lang="en-US" sz="1800" dirty="0">
                          <a:effectLst/>
                        </a:rPr>
                        <a:t>For example, an application that runs on a single virtual machine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Workloads that run on multiple resources and which can share a single identity</a:t>
                      </a:r>
                    </a:p>
                    <a:p>
                      <a:pPr marL="285750" indent="-285750" algn="l" fontAlgn="t">
                        <a:buFont typeface="Arial" panose="020B0604020202020204" pitchFamily="34" charset="0"/>
                        <a:buChar char="•"/>
                      </a:pPr>
                      <a:r>
                        <a:rPr lang="en-US" sz="1800" dirty="0">
                          <a:effectLst/>
                        </a:rPr>
                        <a:t>Workloads that need pre-authorization to a secure resource as part of a provisioning flow.</a:t>
                      </a:r>
                    </a:p>
                    <a:p>
                      <a:pPr marL="285750" indent="-285750" algn="l" fontAlgn="t">
                        <a:buFont typeface="Arial" panose="020B0604020202020204" pitchFamily="34" charset="0"/>
                        <a:buChar char="•"/>
                      </a:pPr>
                      <a:r>
                        <a:rPr lang="en-US" sz="1800" dirty="0">
                          <a:effectLst/>
                        </a:rPr>
                        <a:t>Workloads where resources are recycled frequently, but permissions should stay consistent.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87906519"/>
                  </a:ext>
                </a:extLst>
              </a:tr>
            </a:tbl>
          </a:graphicData>
        </a:graphic>
      </p:graphicFrame>
    </p:spTree>
    <p:extLst>
      <p:ext uri="{BB962C8B-B14F-4D97-AF65-F5344CB8AC3E}">
        <p14:creationId xmlns:p14="http://schemas.microsoft.com/office/powerpoint/2010/main" val="40465844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1DA-DB97-46C2-8ACB-573AA05CD174}"/>
              </a:ext>
            </a:extLst>
          </p:cNvPr>
          <p:cNvSpPr>
            <a:spLocks noGrp="1"/>
          </p:cNvSpPr>
          <p:nvPr>
            <p:ph type="title"/>
          </p:nvPr>
        </p:nvSpPr>
        <p:spPr>
          <a:xfrm>
            <a:off x="418643" y="440494"/>
            <a:ext cx="11341268" cy="642840"/>
          </a:xfrm>
        </p:spPr>
        <p:txBody>
          <a:bodyPr/>
          <a:lstStyle/>
          <a:p>
            <a:r>
              <a:rPr lang="en-US" dirty="0"/>
              <a:t>Select application service principals</a:t>
            </a:r>
          </a:p>
        </p:txBody>
      </p:sp>
      <p:sp>
        <p:nvSpPr>
          <p:cNvPr id="3" name="Text Placeholder 2">
            <a:extLst>
              <a:ext uri="{FF2B5EF4-FFF2-40B4-BE49-F238E27FC236}">
                <a16:creationId xmlns:a16="http://schemas.microsoft.com/office/drawing/2014/main" id="{631ECD1D-4F0A-4812-A3FB-C9CED62AB51D}"/>
              </a:ext>
            </a:extLst>
          </p:cNvPr>
          <p:cNvSpPr>
            <a:spLocks noGrp="1"/>
          </p:cNvSpPr>
          <p:nvPr>
            <p:ph type="body" sz="quarter" idx="10"/>
          </p:nvPr>
        </p:nvSpPr>
        <p:spPr>
          <a:xfrm>
            <a:off x="432089" y="895322"/>
            <a:ext cx="11341268" cy="430887"/>
          </a:xfrm>
        </p:spPr>
        <p:txBody>
          <a:bodyPr/>
          <a:lstStyle/>
          <a:p>
            <a:r>
              <a:rPr lang="en-US" dirty="0"/>
              <a:t>The local representation, or application instance, of an object in a single tenant or directory</a:t>
            </a:r>
          </a:p>
        </p:txBody>
      </p:sp>
      <p:grpSp>
        <p:nvGrpSpPr>
          <p:cNvPr id="10" name="Group 9" descr="Tenant A has an application that uses the Tenant B service principal">
            <a:extLst>
              <a:ext uri="{FF2B5EF4-FFF2-40B4-BE49-F238E27FC236}">
                <a16:creationId xmlns:a16="http://schemas.microsoft.com/office/drawing/2014/main" id="{3CFBF3AB-9E34-B846-2E55-BF9333734053}"/>
              </a:ext>
            </a:extLst>
          </p:cNvPr>
          <p:cNvGrpSpPr/>
          <p:nvPr/>
        </p:nvGrpSpPr>
        <p:grpSpPr>
          <a:xfrm>
            <a:off x="2379332" y="1564945"/>
            <a:ext cx="6803279" cy="3327292"/>
            <a:chOff x="2379332" y="1564945"/>
            <a:chExt cx="6803279" cy="3327292"/>
          </a:xfrm>
        </p:grpSpPr>
        <p:pic>
          <p:nvPicPr>
            <p:cNvPr id="9" name="Picture 8" descr="Tenant A has an application that uses the Tenant B service principal">
              <a:extLst>
                <a:ext uri="{FF2B5EF4-FFF2-40B4-BE49-F238E27FC236}">
                  <a16:creationId xmlns:a16="http://schemas.microsoft.com/office/drawing/2014/main" id="{0CE8C7A6-D227-8436-CF7B-AC063A8B4E58}"/>
                </a:ext>
              </a:extLst>
            </p:cNvPr>
            <p:cNvPicPr>
              <a:picLocks noChangeAspect="1"/>
            </p:cNvPicPr>
            <p:nvPr/>
          </p:nvPicPr>
          <p:blipFill>
            <a:blip r:embed="rId3"/>
            <a:stretch>
              <a:fillRect/>
            </a:stretch>
          </p:blipFill>
          <p:spPr>
            <a:xfrm>
              <a:off x="2515111" y="1701362"/>
              <a:ext cx="6667500" cy="3190875"/>
            </a:xfrm>
            <a:prstGeom prst="rect">
              <a:avLst/>
            </a:prstGeom>
          </p:spPr>
        </p:pic>
        <p:pic>
          <p:nvPicPr>
            <p:cNvPr id="5" name="Picture 4" descr="A blue and white diamond shaped logo&#10;&#10;Description automatically generated">
              <a:extLst>
                <a:ext uri="{FF2B5EF4-FFF2-40B4-BE49-F238E27FC236}">
                  <a16:creationId xmlns:a16="http://schemas.microsoft.com/office/drawing/2014/main" id="{F4D9ABAF-49E7-DDAB-D12C-BCD2DC1B7D14}"/>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2379332" y="1564945"/>
              <a:ext cx="1044254" cy="1044254"/>
            </a:xfrm>
            <a:prstGeom prst="rect">
              <a:avLst/>
            </a:prstGeom>
          </p:spPr>
        </p:pic>
        <p:pic>
          <p:nvPicPr>
            <p:cNvPr id="8" name="Picture 7" descr="A blue and white diamond shaped logo&#10;&#10;Description automatically generated">
              <a:extLst>
                <a:ext uri="{FF2B5EF4-FFF2-40B4-BE49-F238E27FC236}">
                  <a16:creationId xmlns:a16="http://schemas.microsoft.com/office/drawing/2014/main" id="{E708E789-C324-4B68-4ED1-4F0D40FC97A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700871" y="1594252"/>
              <a:ext cx="1044254" cy="1044254"/>
            </a:xfrm>
            <a:prstGeom prst="rect">
              <a:avLst/>
            </a:prstGeom>
          </p:spPr>
        </p:pic>
      </p:grpSp>
      <p:sp>
        <p:nvSpPr>
          <p:cNvPr id="7" name="TextBox 6">
            <a:extLst>
              <a:ext uri="{FF2B5EF4-FFF2-40B4-BE49-F238E27FC236}">
                <a16:creationId xmlns:a16="http://schemas.microsoft.com/office/drawing/2014/main" id="{272BBD1B-3259-42A8-A073-B4AEB9B663D6}"/>
              </a:ext>
            </a:extLst>
          </p:cNvPr>
          <p:cNvSpPr txBox="1"/>
          <p:nvPr/>
        </p:nvSpPr>
        <p:spPr>
          <a:xfrm>
            <a:off x="371923" y="5054797"/>
            <a:ext cx="3456508" cy="1182377"/>
          </a:xfrm>
          <a:prstGeom prst="rect">
            <a:avLst/>
          </a:prstGeom>
          <a:solidFill>
            <a:schemeClr val="bg1">
              <a:lumMod val="95000"/>
            </a:schemeClr>
          </a:solidFill>
        </p:spPr>
        <p:txBody>
          <a:bodyPr wrap="square" anchor="ctr" anchorCtr="0">
            <a:noAutofit/>
          </a:bodyPr>
          <a:lstStyle/>
          <a:p>
            <a:pPr algn="ctr" defTabSz="914102" fontAlgn="base">
              <a:lnSpc>
                <a:spcPct val="90000"/>
              </a:lnSpc>
              <a:spcBef>
                <a:spcPct val="0"/>
              </a:spcBef>
              <a:spcAft>
                <a:spcPct val="0"/>
              </a:spcAft>
            </a:pPr>
            <a:r>
              <a:rPr lang="en-US" dirty="0">
                <a:solidFill>
                  <a:srgbClr val="000000"/>
                </a:solidFill>
              </a:rPr>
              <a:t>Useful when Managed Identities cannot be used</a:t>
            </a:r>
          </a:p>
        </p:txBody>
      </p:sp>
      <p:sp>
        <p:nvSpPr>
          <p:cNvPr id="13" name="TextBox 12">
            <a:extLst>
              <a:ext uri="{FF2B5EF4-FFF2-40B4-BE49-F238E27FC236}">
                <a16:creationId xmlns:a16="http://schemas.microsoft.com/office/drawing/2014/main" id="{791E1DA6-3A7B-4704-8AFC-D208C41E21C7}"/>
              </a:ext>
            </a:extLst>
          </p:cNvPr>
          <p:cNvSpPr txBox="1"/>
          <p:nvPr/>
        </p:nvSpPr>
        <p:spPr>
          <a:xfrm>
            <a:off x="4120607" y="5054797"/>
            <a:ext cx="3456508" cy="1182378"/>
          </a:xfrm>
          <a:prstGeom prst="rect">
            <a:avLst/>
          </a:prstGeom>
          <a:solidFill>
            <a:schemeClr val="bg1">
              <a:lumMod val="95000"/>
            </a:schemeClr>
          </a:solidFill>
        </p:spPr>
        <p:txBody>
          <a:bodyPr wrap="square" anchor="ctr" anchorCtr="0">
            <a:noAutofit/>
          </a:bodyPr>
          <a:lstStyle/>
          <a:p>
            <a:pPr algn="ctr" defTabSz="914102" fontAlgn="base">
              <a:lnSpc>
                <a:spcPct val="90000"/>
              </a:lnSpc>
              <a:spcBef>
                <a:spcPct val="0"/>
              </a:spcBef>
              <a:spcAft>
                <a:spcPct val="0"/>
              </a:spcAft>
            </a:pPr>
            <a:r>
              <a:rPr lang="en-US" dirty="0">
                <a:solidFill>
                  <a:srgbClr val="000000"/>
                </a:solidFill>
              </a:rPr>
              <a:t>Authentication is performed by the application using a secret or certificate</a:t>
            </a:r>
          </a:p>
        </p:txBody>
      </p:sp>
      <p:sp>
        <p:nvSpPr>
          <p:cNvPr id="15" name="TextBox 14">
            <a:extLst>
              <a:ext uri="{FF2B5EF4-FFF2-40B4-BE49-F238E27FC236}">
                <a16:creationId xmlns:a16="http://schemas.microsoft.com/office/drawing/2014/main" id="{C0A7943B-2334-401E-96F7-3195B43C9AC0}"/>
              </a:ext>
            </a:extLst>
          </p:cNvPr>
          <p:cNvSpPr txBox="1"/>
          <p:nvPr/>
        </p:nvSpPr>
        <p:spPr>
          <a:xfrm>
            <a:off x="7869291" y="5054797"/>
            <a:ext cx="3456508" cy="1182378"/>
          </a:xfrm>
          <a:prstGeom prst="rect">
            <a:avLst/>
          </a:prstGeom>
          <a:solidFill>
            <a:schemeClr val="bg1">
              <a:lumMod val="95000"/>
            </a:schemeClr>
          </a:solidFill>
        </p:spPr>
        <p:txBody>
          <a:bodyPr wrap="square" anchor="ctr" anchorCtr="0">
            <a:noAutofit/>
          </a:bodyPr>
          <a:lstStyle/>
          <a:p>
            <a:pPr algn="ctr" defTabSz="914102" fontAlgn="base">
              <a:lnSpc>
                <a:spcPct val="90000"/>
              </a:lnSpc>
              <a:spcBef>
                <a:spcPct val="0"/>
              </a:spcBef>
              <a:spcAft>
                <a:spcPct val="0"/>
              </a:spcAft>
            </a:pPr>
            <a:r>
              <a:rPr lang="en-US" dirty="0">
                <a:solidFill>
                  <a:srgbClr val="000000"/>
                </a:solidFill>
              </a:rPr>
              <a:t>Often used to authenticate external applications to Azure resources</a:t>
            </a:r>
          </a:p>
        </p:txBody>
      </p:sp>
    </p:spTree>
    <p:extLst>
      <p:ext uri="{BB962C8B-B14F-4D97-AF65-F5344CB8AC3E}">
        <p14:creationId xmlns:p14="http://schemas.microsoft.com/office/powerpoint/2010/main" val="22380002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40DCE3-4297-448F-8251-3E3B4986C00D}"/>
              </a:ext>
            </a:extLst>
          </p:cNvPr>
          <p:cNvSpPr>
            <a:spLocks noGrp="1"/>
          </p:cNvSpPr>
          <p:nvPr>
            <p:ph type="title"/>
          </p:nvPr>
        </p:nvSpPr>
        <p:spPr>
          <a:xfrm>
            <a:off x="418643" y="440494"/>
            <a:ext cx="11341268" cy="642840"/>
          </a:xfrm>
        </p:spPr>
        <p:txBody>
          <a:bodyPr/>
          <a:lstStyle/>
          <a:p>
            <a:r>
              <a:rPr lang="en-US" dirty="0"/>
              <a:t>Best practices for requesting permissions</a:t>
            </a:r>
            <a:br>
              <a:rPr lang="en-US" dirty="0"/>
            </a:br>
            <a:endParaRPr lang="en-US" dirty="0"/>
          </a:p>
        </p:txBody>
      </p:sp>
      <p:sp>
        <p:nvSpPr>
          <p:cNvPr id="5" name="Text Placeholder 4">
            <a:extLst>
              <a:ext uri="{FF2B5EF4-FFF2-40B4-BE49-F238E27FC236}">
                <a16:creationId xmlns:a16="http://schemas.microsoft.com/office/drawing/2014/main" id="{B041F485-62D5-4D0C-AB0F-7D198950CE9E}"/>
              </a:ext>
            </a:extLst>
          </p:cNvPr>
          <p:cNvSpPr>
            <a:spLocks noGrp="1"/>
          </p:cNvSpPr>
          <p:nvPr>
            <p:ph type="body" sz="quarter" idx="10"/>
          </p:nvPr>
        </p:nvSpPr>
        <p:spPr>
          <a:xfrm>
            <a:off x="418643" y="964119"/>
            <a:ext cx="11341100" cy="1107996"/>
          </a:xfrm>
        </p:spPr>
        <p:txBody>
          <a:bodyPr/>
          <a:lstStyle/>
          <a:p>
            <a:r>
              <a:rPr lang="en-US" dirty="0"/>
              <a:t>When building an app that uses Microsoft </a:t>
            </a:r>
            <a:r>
              <a:rPr lang="en-US" dirty="0" err="1"/>
              <a:t>Entra</a:t>
            </a:r>
            <a:r>
              <a:rPr lang="en-US" dirty="0"/>
              <a:t> ID to provide sign-in and access tokens for secured endpoints, there are a few good practices you should follow.</a:t>
            </a:r>
          </a:p>
          <a:p>
            <a:endParaRPr lang="en-US" dirty="0"/>
          </a:p>
        </p:txBody>
      </p:sp>
      <p:sp>
        <p:nvSpPr>
          <p:cNvPr id="25" name="Text Placeholder 4">
            <a:extLst>
              <a:ext uri="{FF2B5EF4-FFF2-40B4-BE49-F238E27FC236}">
                <a16:creationId xmlns:a16="http://schemas.microsoft.com/office/drawing/2014/main" id="{AB7F765C-E1FD-4919-8386-C691A1E5B3C3}"/>
              </a:ext>
            </a:extLst>
          </p:cNvPr>
          <p:cNvSpPr txBox="1">
            <a:spLocks/>
          </p:cNvSpPr>
          <p:nvPr/>
        </p:nvSpPr>
        <p:spPr>
          <a:xfrm>
            <a:off x="1617669" y="2074107"/>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dirty="0"/>
              <a:t>When registering an application in Microsoft </a:t>
            </a:r>
            <a:r>
              <a:rPr lang="en-US" dirty="0" err="1"/>
              <a:t>Entra</a:t>
            </a:r>
            <a:r>
              <a:rPr lang="en-US"/>
              <a:t> ID</a:t>
            </a:r>
            <a:r>
              <a:rPr lang="en-US" dirty="0"/>
              <a:t>, consider business and security needs of admin consent versus user consent</a:t>
            </a:r>
          </a:p>
        </p:txBody>
      </p:sp>
      <p:sp>
        <p:nvSpPr>
          <p:cNvPr id="2" name="Text Placeholder 4">
            <a:extLst>
              <a:ext uri="{FF2B5EF4-FFF2-40B4-BE49-F238E27FC236}">
                <a16:creationId xmlns:a16="http://schemas.microsoft.com/office/drawing/2014/main" id="{ECFF8D90-8C96-4AF0-B770-B2850B705A81}"/>
              </a:ext>
            </a:extLst>
          </p:cNvPr>
          <p:cNvSpPr txBox="1">
            <a:spLocks/>
          </p:cNvSpPr>
          <p:nvPr/>
        </p:nvSpPr>
        <p:spPr>
          <a:xfrm>
            <a:off x="1568745" y="3234189"/>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dirty="0"/>
              <a:t>Only ask for the permissions required for implemented app functionality. Don't request user consent for permissions that you haven't yet implemented for your application.</a:t>
            </a:r>
          </a:p>
        </p:txBody>
      </p:sp>
      <p:sp>
        <p:nvSpPr>
          <p:cNvPr id="27" name="Text Placeholder 4">
            <a:extLst>
              <a:ext uri="{FF2B5EF4-FFF2-40B4-BE49-F238E27FC236}">
                <a16:creationId xmlns:a16="http://schemas.microsoft.com/office/drawing/2014/main" id="{073C117E-6482-42E1-9B85-7CE6C8D0097A}"/>
              </a:ext>
            </a:extLst>
          </p:cNvPr>
          <p:cNvSpPr txBox="1">
            <a:spLocks/>
          </p:cNvSpPr>
          <p:nvPr/>
        </p:nvSpPr>
        <p:spPr>
          <a:xfrm>
            <a:off x="1568745" y="4266209"/>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dirty="0"/>
              <a:t>In addition, when requesting permissions for app functionality, you should request the least-privileged access.</a:t>
            </a:r>
          </a:p>
        </p:txBody>
      </p:sp>
      <p:sp>
        <p:nvSpPr>
          <p:cNvPr id="29" name="Text Placeholder 4">
            <a:extLst>
              <a:ext uri="{FF2B5EF4-FFF2-40B4-BE49-F238E27FC236}">
                <a16:creationId xmlns:a16="http://schemas.microsoft.com/office/drawing/2014/main" id="{5E6F7433-653F-44B1-8887-A67B5AE832E5}"/>
              </a:ext>
            </a:extLst>
          </p:cNvPr>
          <p:cNvSpPr txBox="1">
            <a:spLocks/>
          </p:cNvSpPr>
          <p:nvPr/>
        </p:nvSpPr>
        <p:spPr>
          <a:xfrm>
            <a:off x="1568745" y="5356202"/>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Apps should gracefully handle scenarios where the user doesn't grant consent to the app when permissions are requested.</a:t>
            </a:r>
          </a:p>
        </p:txBody>
      </p:sp>
      <p:cxnSp>
        <p:nvCxnSpPr>
          <p:cNvPr id="26" name="Straight Connector 25">
            <a:extLst>
              <a:ext uri="{FF2B5EF4-FFF2-40B4-BE49-F238E27FC236}">
                <a16:creationId xmlns:a16="http://schemas.microsoft.com/office/drawing/2014/main" id="{4C5C80D5-BED2-4158-A53C-C55546810020}"/>
              </a:ext>
              <a:ext uri="{C183D7F6-B498-43B3-948B-1728B52AA6E4}">
                <adec:decorative xmlns:adec="http://schemas.microsoft.com/office/drawing/2017/decorative" val="1"/>
              </a:ext>
            </a:extLst>
          </p:cNvPr>
          <p:cNvCxnSpPr>
            <a:cxnSpLocks/>
          </p:cNvCxnSpPr>
          <p:nvPr/>
        </p:nvCxnSpPr>
        <p:spPr>
          <a:xfrm>
            <a:off x="1568745" y="416947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72C0F4A-5009-42B6-BE3D-90EDFAEF1C41}"/>
              </a:ext>
              <a:ext uri="{C183D7F6-B498-43B3-948B-1728B52AA6E4}">
                <adec:decorative xmlns:adec="http://schemas.microsoft.com/office/drawing/2017/decorative" val="1"/>
              </a:ext>
            </a:extLst>
          </p:cNvPr>
          <p:cNvCxnSpPr>
            <a:cxnSpLocks/>
          </p:cNvCxnSpPr>
          <p:nvPr/>
        </p:nvCxnSpPr>
        <p:spPr>
          <a:xfrm>
            <a:off x="1568745" y="5259312"/>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9C12936-C368-4B6E-ACCB-28D452A6D328}"/>
              </a:ext>
              <a:ext uri="{C183D7F6-B498-43B3-948B-1728B52AA6E4}">
                <adec:decorative xmlns:adec="http://schemas.microsoft.com/office/drawing/2017/decorative" val="1"/>
              </a:ext>
            </a:extLst>
          </p:cNvPr>
          <p:cNvCxnSpPr>
            <a:cxnSpLocks/>
          </p:cNvCxnSpPr>
          <p:nvPr/>
        </p:nvCxnSpPr>
        <p:spPr>
          <a:xfrm>
            <a:off x="1568745" y="317621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7F5ED0C-4E22-4922-8F6B-513BC8BF8163}"/>
              </a:ext>
              <a:ext uri="{C183D7F6-B498-43B3-948B-1728B52AA6E4}">
                <adec:decorative xmlns:adec="http://schemas.microsoft.com/office/drawing/2017/decorative" val="1"/>
              </a:ext>
            </a:extLst>
          </p:cNvPr>
          <p:cNvGrpSpPr/>
          <p:nvPr/>
        </p:nvGrpSpPr>
        <p:grpSpPr>
          <a:xfrm>
            <a:off x="418643" y="2086220"/>
            <a:ext cx="896426" cy="4166535"/>
            <a:chOff x="418643" y="2086220"/>
            <a:chExt cx="896426" cy="4166535"/>
          </a:xfrm>
        </p:grpSpPr>
        <p:grpSp>
          <p:nvGrpSpPr>
            <p:cNvPr id="8" name="Group 7">
              <a:extLst>
                <a:ext uri="{FF2B5EF4-FFF2-40B4-BE49-F238E27FC236}">
                  <a16:creationId xmlns:a16="http://schemas.microsoft.com/office/drawing/2014/main" id="{DFC75B28-1D7F-4C76-B29F-30D77B53F0F4}"/>
                </a:ext>
                <a:ext uri="{C183D7F6-B498-43B3-948B-1728B52AA6E4}">
                  <adec:decorative xmlns:adec="http://schemas.microsoft.com/office/drawing/2017/decorative" val="1"/>
                </a:ext>
              </a:extLst>
            </p:cNvPr>
            <p:cNvGrpSpPr/>
            <p:nvPr/>
          </p:nvGrpSpPr>
          <p:grpSpPr>
            <a:xfrm>
              <a:off x="418643" y="3176216"/>
              <a:ext cx="896426" cy="896552"/>
              <a:chOff x="3031669" y="2473749"/>
              <a:chExt cx="702132" cy="702231"/>
            </a:xfrm>
          </p:grpSpPr>
          <p:grpSp>
            <p:nvGrpSpPr>
              <p:cNvPr id="10" name="Group 9">
                <a:extLst>
                  <a:ext uri="{FF2B5EF4-FFF2-40B4-BE49-F238E27FC236}">
                    <a16:creationId xmlns:a16="http://schemas.microsoft.com/office/drawing/2014/main" id="{C4179E87-6F7E-43AC-AD00-A6D8B2501638}"/>
                  </a:ext>
                  <a:ext uri="{C183D7F6-B498-43B3-948B-1728B52AA6E4}">
                    <adec:decorative xmlns:adec="http://schemas.microsoft.com/office/drawing/2017/decorative" val="1"/>
                  </a:ext>
                </a:extLst>
              </p:cNvPr>
              <p:cNvGrpSpPr/>
              <p:nvPr/>
            </p:nvGrpSpPr>
            <p:grpSpPr>
              <a:xfrm>
                <a:off x="3031669" y="2473749"/>
                <a:ext cx="702132" cy="702231"/>
                <a:chOff x="7962901" y="3032919"/>
                <a:chExt cx="981074" cy="981076"/>
              </a:xfrm>
            </p:grpSpPr>
            <p:sp>
              <p:nvSpPr>
                <p:cNvPr id="12" name="Freeform 5">
                  <a:extLst>
                    <a:ext uri="{FF2B5EF4-FFF2-40B4-BE49-F238E27FC236}">
                      <a16:creationId xmlns:a16="http://schemas.microsoft.com/office/drawing/2014/main" id="{46B5474B-7F8B-42F6-9D38-5E32CE1593C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 name="Freeform 6">
                  <a:extLst>
                    <a:ext uri="{FF2B5EF4-FFF2-40B4-BE49-F238E27FC236}">
                      <a16:creationId xmlns:a16="http://schemas.microsoft.com/office/drawing/2014/main" id="{D216D580-DE81-4E28-A2DF-DA62F63BCBFE}"/>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1" name="Picture 10" descr="Icon of a arrow in a circular path with a timer inside the circle">
                <a:extLst>
                  <a:ext uri="{FF2B5EF4-FFF2-40B4-BE49-F238E27FC236}">
                    <a16:creationId xmlns:a16="http://schemas.microsoft.com/office/drawing/2014/main" id="{CB23B546-B456-43FF-96C5-0909FB736711}"/>
                  </a:ext>
                </a:extLst>
              </p:cNvPr>
              <p:cNvPicPr>
                <a:picLocks noChangeAspect="1"/>
              </p:cNvPicPr>
              <p:nvPr/>
            </p:nvPicPr>
            <p:blipFill>
              <a:blip r:embed="rId3"/>
              <a:stretch>
                <a:fillRect/>
              </a:stretch>
            </p:blipFill>
            <p:spPr>
              <a:xfrm>
                <a:off x="3196572" y="2638702"/>
                <a:ext cx="372325" cy="372325"/>
              </a:xfrm>
              <a:prstGeom prst="rect">
                <a:avLst/>
              </a:prstGeom>
            </p:spPr>
          </p:pic>
        </p:grpSp>
        <p:grpSp>
          <p:nvGrpSpPr>
            <p:cNvPr id="14" name="Group 13">
              <a:extLst>
                <a:ext uri="{FF2B5EF4-FFF2-40B4-BE49-F238E27FC236}">
                  <a16:creationId xmlns:a16="http://schemas.microsoft.com/office/drawing/2014/main" id="{6D29F6D2-6383-44F3-B826-313BF273320F}"/>
                </a:ext>
                <a:ext uri="{C183D7F6-B498-43B3-948B-1728B52AA6E4}">
                  <adec:decorative xmlns:adec="http://schemas.microsoft.com/office/drawing/2017/decorative" val="1"/>
                </a:ext>
              </a:extLst>
            </p:cNvPr>
            <p:cNvGrpSpPr/>
            <p:nvPr/>
          </p:nvGrpSpPr>
          <p:grpSpPr>
            <a:xfrm>
              <a:off x="418643" y="4266208"/>
              <a:ext cx="896425" cy="896553"/>
              <a:chOff x="3088645" y="5729498"/>
              <a:chExt cx="648328" cy="648420"/>
            </a:xfrm>
          </p:grpSpPr>
          <p:grpSp>
            <p:nvGrpSpPr>
              <p:cNvPr id="16" name="Group 15">
                <a:extLst>
                  <a:ext uri="{FF2B5EF4-FFF2-40B4-BE49-F238E27FC236}">
                    <a16:creationId xmlns:a16="http://schemas.microsoft.com/office/drawing/2014/main" id="{902FB2BC-7389-421A-B1B7-94450556B21D}"/>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18" name="Freeform 5">
                  <a:extLst>
                    <a:ext uri="{FF2B5EF4-FFF2-40B4-BE49-F238E27FC236}">
                      <a16:creationId xmlns:a16="http://schemas.microsoft.com/office/drawing/2014/main" id="{6582040C-7485-4A6E-8D74-CDA03CB544B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 name="Freeform 6">
                  <a:extLst>
                    <a:ext uri="{FF2B5EF4-FFF2-40B4-BE49-F238E27FC236}">
                      <a16:creationId xmlns:a16="http://schemas.microsoft.com/office/drawing/2014/main" id="{28F7E65C-5858-42D6-AEE1-D35AAE29D03A}"/>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7" name="Picture 16" descr="Icon of three dots and outward pointing chevrons on left and right">
                <a:extLst>
                  <a:ext uri="{FF2B5EF4-FFF2-40B4-BE49-F238E27FC236}">
                    <a16:creationId xmlns:a16="http://schemas.microsoft.com/office/drawing/2014/main" id="{59582638-A207-46D5-AE91-106EF2CCD4FF}"/>
                  </a:ext>
                </a:extLst>
              </p:cNvPr>
              <p:cNvPicPr>
                <a:picLocks noChangeAspect="1"/>
              </p:cNvPicPr>
              <p:nvPr/>
            </p:nvPicPr>
            <p:blipFill>
              <a:blip r:embed="rId4"/>
              <a:stretch>
                <a:fillRect/>
              </a:stretch>
            </p:blipFill>
            <p:spPr>
              <a:xfrm>
                <a:off x="3184209" y="5952822"/>
                <a:ext cx="457200" cy="201773"/>
              </a:xfrm>
              <a:prstGeom prst="rect">
                <a:avLst/>
              </a:prstGeom>
            </p:spPr>
          </p:pic>
        </p:grpSp>
        <p:grpSp>
          <p:nvGrpSpPr>
            <p:cNvPr id="20" name="Group 19">
              <a:extLst>
                <a:ext uri="{FF2B5EF4-FFF2-40B4-BE49-F238E27FC236}">
                  <a16:creationId xmlns:a16="http://schemas.microsoft.com/office/drawing/2014/main" id="{01C1D690-DA9B-48E7-824D-057F09A783E4}"/>
                </a:ext>
                <a:ext uri="{C183D7F6-B498-43B3-948B-1728B52AA6E4}">
                  <adec:decorative xmlns:adec="http://schemas.microsoft.com/office/drawing/2017/decorative" val="1"/>
                </a:ext>
              </a:extLst>
            </p:cNvPr>
            <p:cNvGrpSpPr/>
            <p:nvPr/>
          </p:nvGrpSpPr>
          <p:grpSpPr>
            <a:xfrm>
              <a:off x="418644" y="5356205"/>
              <a:ext cx="896424" cy="896550"/>
              <a:chOff x="3031669" y="4181240"/>
              <a:chExt cx="702132" cy="702231"/>
            </a:xfrm>
          </p:grpSpPr>
          <p:grpSp>
            <p:nvGrpSpPr>
              <p:cNvPr id="21" name="Group 20">
                <a:extLst>
                  <a:ext uri="{FF2B5EF4-FFF2-40B4-BE49-F238E27FC236}">
                    <a16:creationId xmlns:a16="http://schemas.microsoft.com/office/drawing/2014/main" id="{B8043326-58B2-4ED6-8D5F-82F03B306B8E}"/>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3" name="Freeform 5">
                  <a:extLst>
                    <a:ext uri="{FF2B5EF4-FFF2-40B4-BE49-F238E27FC236}">
                      <a16:creationId xmlns:a16="http://schemas.microsoft.com/office/drawing/2014/main" id="{0816E0B6-5BD4-4EFC-BEDB-BB737EE6F8F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 name="Freeform 6">
                  <a:extLst>
                    <a:ext uri="{FF2B5EF4-FFF2-40B4-BE49-F238E27FC236}">
                      <a16:creationId xmlns:a16="http://schemas.microsoft.com/office/drawing/2014/main" id="{7FED7D02-F023-4CCD-BB09-87372D7B7B9A}"/>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22" name="Picture 21" descr="Icon of a bulb">
                <a:extLst>
                  <a:ext uri="{FF2B5EF4-FFF2-40B4-BE49-F238E27FC236}">
                    <a16:creationId xmlns:a16="http://schemas.microsoft.com/office/drawing/2014/main" id="{E8231167-7A70-478E-9757-8D8A1F64848B}"/>
                  </a:ext>
                </a:extLst>
              </p:cNvPr>
              <p:cNvPicPr>
                <a:picLocks noChangeAspect="1"/>
              </p:cNvPicPr>
              <p:nvPr/>
            </p:nvPicPr>
            <p:blipFill>
              <a:blip r:embed="rId5"/>
              <a:stretch>
                <a:fillRect/>
              </a:stretch>
            </p:blipFill>
            <p:spPr>
              <a:xfrm>
                <a:off x="3248883" y="4346193"/>
                <a:ext cx="267705" cy="372325"/>
              </a:xfrm>
              <a:prstGeom prst="rect">
                <a:avLst/>
              </a:prstGeom>
            </p:spPr>
          </p:pic>
        </p:grpSp>
        <p:grpSp>
          <p:nvGrpSpPr>
            <p:cNvPr id="33" name="Group 32">
              <a:extLst>
                <a:ext uri="{FF2B5EF4-FFF2-40B4-BE49-F238E27FC236}">
                  <a16:creationId xmlns:a16="http://schemas.microsoft.com/office/drawing/2014/main" id="{5D1D489E-0D66-4F04-B07C-0613FDD6CD2B}"/>
                </a:ext>
                <a:ext uri="{C183D7F6-B498-43B3-948B-1728B52AA6E4}">
                  <adec:decorative xmlns:adec="http://schemas.microsoft.com/office/drawing/2017/decorative" val="1"/>
                </a:ext>
              </a:extLst>
            </p:cNvPr>
            <p:cNvGrpSpPr/>
            <p:nvPr/>
          </p:nvGrpSpPr>
          <p:grpSpPr>
            <a:xfrm>
              <a:off x="418643" y="2086220"/>
              <a:ext cx="896426" cy="896552"/>
              <a:chOff x="7962901" y="3032919"/>
              <a:chExt cx="981074" cy="981076"/>
            </a:xfrm>
          </p:grpSpPr>
          <p:sp>
            <p:nvSpPr>
              <p:cNvPr id="35" name="Freeform 5">
                <a:extLst>
                  <a:ext uri="{FF2B5EF4-FFF2-40B4-BE49-F238E27FC236}">
                    <a16:creationId xmlns:a16="http://schemas.microsoft.com/office/drawing/2014/main" id="{F108AA0A-EA09-415B-B331-2C35197E66D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6" name="Freeform 6">
                <a:extLst>
                  <a:ext uri="{FF2B5EF4-FFF2-40B4-BE49-F238E27FC236}">
                    <a16:creationId xmlns:a16="http://schemas.microsoft.com/office/drawing/2014/main" id="{CCE19CC1-0FA7-4663-9667-CD648E9BDBFA}"/>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7" name="Graphic 6" descr="Weights Uneven with solid fill">
              <a:extLst>
                <a:ext uri="{FF2B5EF4-FFF2-40B4-BE49-F238E27FC236}">
                  <a16:creationId xmlns:a16="http://schemas.microsoft.com/office/drawing/2014/main" id="{DB0941D6-CA98-4A90-AA6F-3C477B0647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523" y="2317160"/>
              <a:ext cx="517010" cy="517010"/>
            </a:xfrm>
            <a:prstGeom prst="rect">
              <a:avLst/>
            </a:prstGeom>
          </p:spPr>
        </p:pic>
      </p:grpSp>
    </p:spTree>
    <p:extLst>
      <p:ext uri="{BB962C8B-B14F-4D97-AF65-F5344CB8AC3E}">
        <p14:creationId xmlns:p14="http://schemas.microsoft.com/office/powerpoint/2010/main" val="1597935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00292F-54FD-49A8-ABE8-4A566972A533}"/>
              </a:ext>
            </a:extLst>
          </p:cNvPr>
          <p:cNvSpPr>
            <a:spLocks noGrp="1"/>
          </p:cNvSpPr>
          <p:nvPr>
            <p:ph type="title"/>
          </p:nvPr>
        </p:nvSpPr>
        <p:spPr/>
        <p:txBody>
          <a:bodyPr/>
          <a:lstStyle/>
          <a:p>
            <a:r>
              <a:rPr lang="en-US" dirty="0"/>
              <a:t>Design for Azure key vault</a:t>
            </a:r>
          </a:p>
        </p:txBody>
      </p:sp>
    </p:spTree>
    <p:extLst>
      <p:ext uri="{BB962C8B-B14F-4D97-AF65-F5344CB8AC3E}">
        <p14:creationId xmlns:p14="http://schemas.microsoft.com/office/powerpoint/2010/main" val="307407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Design for Azure Key Vault </a:t>
            </a:r>
          </a:p>
        </p:txBody>
      </p:sp>
      <p:sp>
        <p:nvSpPr>
          <p:cNvPr id="5" name="Text Placeholder 4">
            <a:extLst>
              <a:ext uri="{FF2B5EF4-FFF2-40B4-BE49-F238E27FC236}">
                <a16:creationId xmlns:a16="http://schemas.microsoft.com/office/drawing/2014/main" id="{7F6407DA-2E3B-4A5F-ADA9-0E4389C33525}"/>
              </a:ext>
            </a:extLst>
          </p:cNvPr>
          <p:cNvSpPr>
            <a:spLocks noGrp="1"/>
          </p:cNvSpPr>
          <p:nvPr>
            <p:ph type="body" sz="quarter" idx="10"/>
          </p:nvPr>
        </p:nvSpPr>
        <p:spPr>
          <a:xfrm>
            <a:off x="432089" y="895322"/>
            <a:ext cx="11341268" cy="430887"/>
          </a:xfrm>
        </p:spPr>
        <p:txBody>
          <a:bodyPr/>
          <a:lstStyle/>
          <a:p>
            <a:r>
              <a:rPr lang="en-US" dirty="0"/>
              <a:t>Azure Key Vault provides a secure storage area for managing all your app secrets so you can properly encrypt your data in transit or while it's being stored.</a:t>
            </a:r>
          </a:p>
          <a:p>
            <a:endParaRPr lang="en-US" dirty="0"/>
          </a:p>
        </p:txBody>
      </p:sp>
      <p:sp>
        <p:nvSpPr>
          <p:cNvPr id="2" name="Content Placeholder 2">
            <a:extLst>
              <a:ext uri="{FF2B5EF4-FFF2-40B4-BE49-F238E27FC236}">
                <a16:creationId xmlns:a16="http://schemas.microsoft.com/office/drawing/2014/main" id="{5081C9E5-C86F-4815-BEAA-6FEC06A35CAA}"/>
              </a:ext>
            </a:extLst>
          </p:cNvPr>
          <p:cNvSpPr txBox="1">
            <a:spLocks/>
          </p:cNvSpPr>
          <p:nvPr/>
        </p:nvSpPr>
        <p:spPr>
          <a:xfrm>
            <a:off x="418643" y="1781037"/>
            <a:ext cx="10431494" cy="4308872"/>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pPr>
            <a:r>
              <a:rPr lang="en-US" sz="2000" b="1" dirty="0">
                <a:latin typeface="+mn-lt"/>
              </a:rPr>
              <a:t>Why use Key Vault? </a:t>
            </a:r>
          </a:p>
          <a:p>
            <a:pPr marL="342900" indent="-342900">
              <a:spcBef>
                <a:spcPts val="600"/>
              </a:spcBef>
              <a:buFont typeface="Arial" panose="020B0604020202020204" pitchFamily="34" charset="0"/>
              <a:buChar char="•"/>
            </a:pPr>
            <a:r>
              <a:rPr lang="en-US" dirty="0">
                <a:latin typeface="+mn-lt"/>
              </a:rPr>
              <a:t>Separation of sensitive app information from other configuration and code, reducing the risk of accidental leaks.</a:t>
            </a:r>
          </a:p>
          <a:p>
            <a:pPr marL="342900" indent="-342900">
              <a:spcBef>
                <a:spcPts val="600"/>
              </a:spcBef>
              <a:buFont typeface="Arial" panose="020B0604020202020204" pitchFamily="34" charset="0"/>
              <a:buChar char="•"/>
            </a:pPr>
            <a:r>
              <a:rPr lang="en-US" dirty="0">
                <a:latin typeface="+mn-lt"/>
              </a:rPr>
              <a:t>Restricted secret access with access policies tailored to the apps and individuals that need them.</a:t>
            </a:r>
          </a:p>
          <a:p>
            <a:pPr marL="342900" indent="-342900">
              <a:spcBef>
                <a:spcPts val="600"/>
              </a:spcBef>
              <a:buFont typeface="Arial" panose="020B0604020202020204" pitchFamily="34" charset="0"/>
              <a:buChar char="•"/>
            </a:pPr>
            <a:r>
              <a:rPr lang="en-US" dirty="0">
                <a:latin typeface="+mn-lt"/>
              </a:rPr>
              <a:t>Centralized secret, key and certificate storage, allowing required changes to happen in only one place.</a:t>
            </a:r>
          </a:p>
          <a:p>
            <a:pPr marL="342900" indent="-342900">
              <a:spcBef>
                <a:spcPts val="600"/>
              </a:spcBef>
              <a:buFont typeface="Arial" panose="020B0604020202020204" pitchFamily="34" charset="0"/>
              <a:buChar char="•"/>
            </a:pPr>
            <a:r>
              <a:rPr lang="en-US" dirty="0">
                <a:latin typeface="+mn-lt"/>
              </a:rPr>
              <a:t>Access logging and monitoring to help you understand how and when secrets are accessed.</a:t>
            </a:r>
          </a:p>
          <a:p>
            <a:pPr marL="342900" indent="-342900">
              <a:spcBef>
                <a:spcPts val="600"/>
              </a:spcBef>
              <a:buFont typeface="Arial" panose="020B0604020202020204" pitchFamily="34" charset="0"/>
              <a:buChar char="•"/>
            </a:pPr>
            <a:r>
              <a:rPr lang="en-US" dirty="0">
                <a:latin typeface="+mn-lt"/>
              </a:rPr>
              <a:t>Implementing Customer Managed Keys for Azure services</a:t>
            </a:r>
          </a:p>
          <a:p>
            <a:pPr>
              <a:spcBef>
                <a:spcPts val="600"/>
              </a:spcBef>
            </a:pPr>
            <a:r>
              <a:rPr lang="en-US" sz="2000" b="1" dirty="0">
                <a:latin typeface="+mn-lt"/>
              </a:rPr>
              <a:t>When to consider multiple Key Vaults: </a:t>
            </a:r>
            <a:endParaRPr lang="en-US" b="1" dirty="0">
              <a:latin typeface="+mn-lt"/>
            </a:endParaRPr>
          </a:p>
          <a:p>
            <a:pPr marL="342900" indent="-342900">
              <a:spcBef>
                <a:spcPts val="600"/>
              </a:spcBef>
              <a:buFont typeface="Arial" panose="020B0604020202020204" pitchFamily="34" charset="0"/>
              <a:buChar char="•"/>
            </a:pPr>
            <a:r>
              <a:rPr lang="en-US" sz="2000" dirty="0">
                <a:latin typeface="+mn-lt"/>
              </a:rPr>
              <a:t>RBAC vs Policies</a:t>
            </a:r>
          </a:p>
          <a:p>
            <a:pPr marL="342900" indent="-342900">
              <a:spcBef>
                <a:spcPts val="600"/>
              </a:spcBef>
              <a:buFont typeface="Arial" panose="020B0604020202020204" pitchFamily="34" charset="0"/>
              <a:buChar char="•"/>
            </a:pPr>
            <a:r>
              <a:rPr lang="en-US" dirty="0">
                <a:latin typeface="+mn-lt"/>
              </a:rPr>
              <a:t>Performance</a:t>
            </a:r>
            <a:endParaRPr lang="en-US" sz="2000" dirty="0">
              <a:latin typeface="+mn-lt"/>
            </a:endParaRPr>
          </a:p>
        </p:txBody>
      </p:sp>
    </p:spTree>
    <p:extLst>
      <p:ext uri="{BB962C8B-B14F-4D97-AF65-F5344CB8AC3E}">
        <p14:creationId xmlns:p14="http://schemas.microsoft.com/office/powerpoint/2010/main" val="22120079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D5A511-3686-458B-B7AB-E4CD56DFFE2C}"/>
              </a:ext>
            </a:extLst>
          </p:cNvPr>
          <p:cNvSpPr>
            <a:spLocks noGrp="1"/>
          </p:cNvSpPr>
          <p:nvPr>
            <p:ph type="title"/>
          </p:nvPr>
        </p:nvSpPr>
        <p:spPr/>
        <p:txBody>
          <a:bodyPr/>
          <a:lstStyle/>
          <a:p>
            <a:r>
              <a:rPr lang="en-US" dirty="0"/>
              <a:t>Case study and review</a:t>
            </a:r>
          </a:p>
        </p:txBody>
      </p:sp>
    </p:spTree>
    <p:extLst>
      <p:ext uri="{BB962C8B-B14F-4D97-AF65-F5344CB8AC3E}">
        <p14:creationId xmlns:p14="http://schemas.microsoft.com/office/powerpoint/2010/main" val="69908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Learning Objectives</a:t>
            </a:r>
          </a:p>
        </p:txBody>
      </p:sp>
      <p:sp>
        <p:nvSpPr>
          <p:cNvPr id="3" name="Text Placeholder 1">
            <a:extLst>
              <a:ext uri="{FF2B5EF4-FFF2-40B4-BE49-F238E27FC236}">
                <a16:creationId xmlns:a16="http://schemas.microsoft.com/office/drawing/2014/main" id="{7B29B8B4-FF6F-4FFC-B306-DBFB101E7733}"/>
              </a:ext>
            </a:extLst>
          </p:cNvPr>
          <p:cNvSpPr txBox="1">
            <a:spLocks/>
          </p:cNvSpPr>
          <p:nvPr/>
        </p:nvSpPr>
        <p:spPr>
          <a:xfrm>
            <a:off x="326860" y="1280179"/>
            <a:ext cx="5677357" cy="4749532"/>
          </a:xfrm>
          <a:prstGeom prst="rect">
            <a:avLst/>
          </a:prstGeom>
        </p:spPr>
        <p:txBody>
          <a:bodyPr lIns="91440" tIns="45720" rIns="91440" bIns="45720"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spcBef>
                <a:spcPts val="0"/>
              </a:spcBef>
              <a:spcAft>
                <a:spcPts val="600"/>
              </a:spcAft>
              <a:buFont typeface="Arial" panose="020B0604020202020204" pitchFamily="34" charset="0"/>
              <a:buChar char="•"/>
            </a:pPr>
            <a:r>
              <a:rPr lang="en-US" sz="1800" dirty="0"/>
              <a:t>Design for identity and access management</a:t>
            </a:r>
          </a:p>
          <a:p>
            <a:pPr marL="342900" lvl="1" indent="-342900">
              <a:spcBef>
                <a:spcPts val="0"/>
              </a:spcBef>
              <a:spcAft>
                <a:spcPts val="600"/>
              </a:spcAft>
              <a:buFont typeface="Arial" panose="020B0604020202020204" pitchFamily="34" charset="0"/>
              <a:buChar char="•"/>
            </a:pPr>
            <a:r>
              <a:rPr lang="en-US" sz="1800" dirty="0"/>
              <a:t>Design for Microsoft Entra ID</a:t>
            </a:r>
          </a:p>
          <a:p>
            <a:pPr marL="342900" lvl="1" indent="-342900">
              <a:spcBef>
                <a:spcPts val="0"/>
              </a:spcBef>
              <a:spcAft>
                <a:spcPts val="600"/>
              </a:spcAft>
              <a:buFont typeface="Arial" panose="020B0604020202020204" pitchFamily="34" charset="0"/>
              <a:buChar char="•"/>
            </a:pPr>
            <a:r>
              <a:rPr lang="en-US" sz="1800" dirty="0"/>
              <a:t>Design for Microsoft Entra B2B</a:t>
            </a:r>
            <a:endParaRPr lang="en-US" sz="1800" dirty="0">
              <a:cs typeface="Segoe UI"/>
            </a:endParaRPr>
          </a:p>
          <a:p>
            <a:pPr marL="342900" lvl="1" indent="-342900">
              <a:spcBef>
                <a:spcPts val="0"/>
              </a:spcBef>
              <a:spcAft>
                <a:spcPts val="600"/>
              </a:spcAft>
              <a:buFont typeface="Arial" panose="020B0604020202020204" pitchFamily="34" charset="0"/>
              <a:buChar char="•"/>
            </a:pPr>
            <a:r>
              <a:rPr lang="en-US" sz="1800" dirty="0"/>
              <a:t>Design for Azure Active Directory B2C</a:t>
            </a:r>
          </a:p>
          <a:p>
            <a:pPr marL="342900" lvl="1" indent="-342900">
              <a:spcBef>
                <a:spcPts val="0"/>
              </a:spcBef>
              <a:spcAft>
                <a:spcPts val="600"/>
              </a:spcAft>
              <a:buFont typeface="Arial" panose="020B0604020202020204" pitchFamily="34" charset="0"/>
              <a:buChar char="•"/>
            </a:pPr>
            <a:r>
              <a:rPr lang="en-US" sz="1800" dirty="0"/>
              <a:t>Design for conditional access</a:t>
            </a:r>
          </a:p>
          <a:p>
            <a:pPr marL="342900" lvl="1" indent="-342900">
              <a:spcBef>
                <a:spcPts val="0"/>
              </a:spcBef>
              <a:spcAft>
                <a:spcPts val="600"/>
              </a:spcAft>
              <a:buFont typeface="Arial" panose="020B0604020202020204" pitchFamily="34" charset="0"/>
              <a:buChar char="•"/>
            </a:pPr>
            <a:r>
              <a:rPr lang="en-US" sz="1800" dirty="0"/>
              <a:t>Design for identity protection</a:t>
            </a:r>
          </a:p>
          <a:p>
            <a:pPr marL="342900" lvl="1" indent="-342900">
              <a:spcBef>
                <a:spcPts val="0"/>
              </a:spcBef>
              <a:spcAft>
                <a:spcPts val="600"/>
              </a:spcAft>
              <a:buFont typeface="Arial" panose="020B0604020202020204" pitchFamily="34" charset="0"/>
              <a:buChar char="•"/>
            </a:pPr>
            <a:r>
              <a:rPr lang="en-US" sz="1800" dirty="0"/>
              <a:t>Design for access reviews</a:t>
            </a:r>
          </a:p>
          <a:p>
            <a:pPr marL="342900" lvl="1" indent="-342900">
              <a:spcBef>
                <a:spcPts val="0"/>
              </a:spcBef>
              <a:spcAft>
                <a:spcPts val="600"/>
              </a:spcAft>
              <a:buFont typeface="Arial" panose="020B0604020202020204" pitchFamily="34" charset="0"/>
              <a:buChar char="•"/>
            </a:pPr>
            <a:r>
              <a:rPr lang="en-US" sz="1800" dirty="0"/>
              <a:t>Design service principals for applications</a:t>
            </a:r>
          </a:p>
          <a:p>
            <a:pPr marL="342900" lvl="1" indent="-342900">
              <a:spcBef>
                <a:spcPts val="0"/>
              </a:spcBef>
              <a:spcAft>
                <a:spcPts val="600"/>
              </a:spcAft>
              <a:buFont typeface="Arial" panose="020B0604020202020204" pitchFamily="34" charset="0"/>
              <a:buChar char="•"/>
            </a:pPr>
            <a:r>
              <a:rPr lang="en-US" sz="1800" dirty="0"/>
              <a:t>Design for Azure key vault</a:t>
            </a:r>
          </a:p>
          <a:p>
            <a:pPr marL="342900" lvl="1" indent="-342900">
              <a:spcBef>
                <a:spcPts val="0"/>
              </a:spcBef>
              <a:spcAft>
                <a:spcPts val="600"/>
              </a:spcAft>
              <a:buFont typeface="Arial" panose="020B0604020202020204" pitchFamily="34" charset="0"/>
              <a:buChar char="•"/>
            </a:pPr>
            <a:r>
              <a:rPr lang="en-US" sz="1800" dirty="0"/>
              <a:t>Case study</a:t>
            </a:r>
          </a:p>
          <a:p>
            <a:pPr marL="342900" lvl="1" indent="-342900">
              <a:spcBef>
                <a:spcPts val="0"/>
              </a:spcBef>
              <a:spcAft>
                <a:spcPts val="600"/>
              </a:spcAft>
              <a:buFont typeface="Arial" panose="020B0604020202020204" pitchFamily="34" charset="0"/>
              <a:buChar char="•"/>
            </a:pPr>
            <a:r>
              <a:rPr lang="en-US" sz="1800" dirty="0"/>
              <a:t>Learning recap</a:t>
            </a:r>
          </a:p>
        </p:txBody>
      </p:sp>
      <p:sp>
        <p:nvSpPr>
          <p:cNvPr id="2" name="TextBox 1">
            <a:extLst>
              <a:ext uri="{FF2B5EF4-FFF2-40B4-BE49-F238E27FC236}">
                <a16:creationId xmlns:a16="http://schemas.microsoft.com/office/drawing/2014/main" id="{48BAEE17-5271-4FBD-8F39-00EA8FF1EA88}"/>
              </a:ext>
            </a:extLst>
          </p:cNvPr>
          <p:cNvSpPr txBox="1"/>
          <p:nvPr/>
        </p:nvSpPr>
        <p:spPr>
          <a:xfrm>
            <a:off x="5886563" y="1751166"/>
            <a:ext cx="5091167" cy="2698895"/>
          </a:xfrm>
          <a:prstGeom prst="roundRect">
            <a:avLst/>
          </a:prstGeom>
          <a:solidFill>
            <a:schemeClr val="bg2"/>
          </a:solidFill>
          <a:ln>
            <a:solidFill>
              <a:schemeClr val="accent1"/>
            </a:solidFill>
          </a:ln>
        </p:spPr>
        <p:txBody>
          <a:bodyPr wrap="square" lIns="91440" tIns="91440" rIns="91440" bIns="91440" rtlCol="0">
            <a:spAutoFit/>
          </a:bodyPr>
          <a:lstStyle/>
          <a:p>
            <a:pPr>
              <a:lnSpc>
                <a:spcPct val="90000"/>
              </a:lnSpc>
              <a:spcAft>
                <a:spcPts val="600"/>
              </a:spcAft>
            </a:pPr>
            <a:r>
              <a:rPr lang="en-US" sz="1400" dirty="0">
                <a:solidFill>
                  <a:schemeClr val="tx2">
                    <a:lumMod val="50000"/>
                  </a:schemeClr>
                </a:solidFill>
                <a:effectLst/>
                <a:ea typeface="Times New Roman" panose="02020603050405020304" pitchFamily="18" charset="0"/>
                <a:cs typeface="Times New Roman" panose="02020603050405020304" pitchFamily="18" charset="0"/>
              </a:rPr>
              <a:t>AZ-305: Design Identity, Governance, and Monitoring Solutions (25-30%)</a:t>
            </a:r>
            <a:endParaRPr lang="en-US" sz="1400" dirty="0">
              <a:solidFill>
                <a:schemeClr val="tx2">
                  <a:lumMod val="50000"/>
                </a:schemeClr>
              </a:solidFill>
              <a:effectLst/>
              <a:ea typeface="Calibri" panose="020F0502020204030204" pitchFamily="34" charset="0"/>
              <a:cs typeface="Times New Roman" panose="02020603050405020304" pitchFamily="18" charset="0"/>
            </a:endParaRPr>
          </a:p>
          <a:p>
            <a:pPr marL="0" marR="0">
              <a:lnSpc>
                <a:spcPct val="107000"/>
              </a:lnSpc>
              <a:spcBef>
                <a:spcPts val="0"/>
              </a:spcBef>
            </a:pPr>
            <a:r>
              <a:rPr lang="en-US" sz="1500" dirty="0">
                <a:solidFill>
                  <a:schemeClr val="tx2">
                    <a:lumMod val="50000"/>
                  </a:schemeClr>
                </a:solidFill>
                <a:effectLst/>
                <a:ea typeface="Times New Roman" panose="02020603050405020304" pitchFamily="18" charset="0"/>
                <a:cs typeface="Times New Roman" panose="02020603050405020304" pitchFamily="18" charset="0"/>
              </a:rPr>
              <a:t>Design Authentication and Authorization Solutions</a:t>
            </a:r>
            <a:endParaRPr lang="en-US" sz="1500" dirty="0">
              <a:solidFill>
                <a:schemeClr val="tx2">
                  <a:lumMod val="50000"/>
                </a:schemeClr>
              </a:solidFill>
              <a:effectLst/>
              <a:ea typeface="Calibri" panose="020F0502020204030204" pitchFamily="34" charset="0"/>
              <a:cs typeface="Times New Roman" panose="02020603050405020304" pitchFamily="18" charset="0"/>
            </a:endParaRPr>
          </a:p>
          <a:p>
            <a:pPr marL="171450" marR="0" lvl="0" indent="-171450">
              <a:lnSpc>
                <a:spcPct val="107000"/>
              </a:lnSpc>
              <a:spcBef>
                <a:spcPts val="0"/>
              </a:spcBef>
              <a:buFont typeface="Symbol" panose="05050102010706020507" pitchFamily="18" charset="2"/>
              <a:buChar char=""/>
            </a:pPr>
            <a:r>
              <a:rPr lang="en-US" sz="1500" dirty="0">
                <a:effectLst/>
                <a:ea typeface="Calibri" panose="020F0502020204030204" pitchFamily="34" charset="0"/>
                <a:cs typeface="Times New Roman" panose="02020603050405020304" pitchFamily="18" charset="0"/>
              </a:rPr>
              <a:t>Recommend an authentication solution</a:t>
            </a:r>
          </a:p>
          <a:p>
            <a:pPr marL="171450" marR="0" lvl="0" indent="-171450">
              <a:lnSpc>
                <a:spcPct val="107000"/>
              </a:lnSpc>
              <a:spcBef>
                <a:spcPts val="0"/>
              </a:spcBef>
              <a:buFont typeface="Symbol" panose="05050102010706020507" pitchFamily="18" charset="2"/>
              <a:buChar char=""/>
            </a:pPr>
            <a:r>
              <a:rPr lang="en-US" sz="1500" dirty="0">
                <a:effectLst/>
                <a:ea typeface="Calibri" panose="020F0502020204030204" pitchFamily="34" charset="0"/>
                <a:cs typeface="Times New Roman" panose="02020603050405020304" pitchFamily="18" charset="0"/>
              </a:rPr>
              <a:t>Recommend an identity management solution</a:t>
            </a:r>
          </a:p>
          <a:p>
            <a:pPr marL="171450" marR="0" lvl="0" indent="-171450">
              <a:lnSpc>
                <a:spcPct val="107000"/>
              </a:lnSpc>
              <a:spcBef>
                <a:spcPts val="0"/>
              </a:spcBef>
              <a:buFont typeface="Symbol" panose="05050102010706020507" pitchFamily="18" charset="2"/>
              <a:buChar char=""/>
            </a:pPr>
            <a:r>
              <a:rPr lang="en-US" sz="1500" dirty="0">
                <a:effectLst/>
                <a:ea typeface="Calibri" panose="020F0502020204030204" pitchFamily="34" charset="0"/>
                <a:cs typeface="Times New Roman" panose="02020603050405020304" pitchFamily="18" charset="0"/>
              </a:rPr>
              <a:t>Recommend a solution for authorizing access to Azure resources</a:t>
            </a:r>
          </a:p>
          <a:p>
            <a:pPr marL="171450" marR="0" lvl="0" indent="-171450">
              <a:lnSpc>
                <a:spcPct val="107000"/>
              </a:lnSpc>
              <a:spcBef>
                <a:spcPts val="0"/>
              </a:spcBef>
              <a:buFont typeface="Symbol" panose="05050102010706020507" pitchFamily="18" charset="2"/>
              <a:buChar char=""/>
            </a:pPr>
            <a:r>
              <a:rPr lang="en-US" sz="1500" dirty="0">
                <a:effectLst/>
                <a:ea typeface="Calibri" panose="020F0502020204030204" pitchFamily="34" charset="0"/>
                <a:cs typeface="Times New Roman" panose="02020603050405020304" pitchFamily="18" charset="0"/>
              </a:rPr>
              <a:t>Recommend a solution to manage secrets, certificates, and keys</a:t>
            </a:r>
          </a:p>
          <a:p>
            <a:pPr marL="0" marR="0">
              <a:lnSpc>
                <a:spcPct val="107000"/>
              </a:lnSpc>
              <a:spcBef>
                <a:spcPts val="0"/>
              </a:spcBef>
              <a:spcAft>
                <a:spcPts val="800"/>
              </a:spcAft>
            </a:pPr>
            <a:endParaRPr lang="en-US" sz="400" dirty="0">
              <a:solidFill>
                <a:schemeClr val="tx2">
                  <a:lumMod val="50000"/>
                </a:schemeClr>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44836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8645-5000-4AEB-9A93-5FD1349A5014}"/>
              </a:ext>
            </a:extLst>
          </p:cNvPr>
          <p:cNvSpPr>
            <a:spLocks noGrp="1"/>
          </p:cNvSpPr>
          <p:nvPr>
            <p:ph type="title"/>
          </p:nvPr>
        </p:nvSpPr>
        <p:spPr/>
        <p:txBody>
          <a:bodyPr/>
          <a:lstStyle/>
          <a:p>
            <a:r>
              <a:rPr lang="en-US" dirty="0">
                <a:solidFill>
                  <a:schemeClr val="tx1"/>
                </a:solidFill>
              </a:rPr>
              <a:t>Case Study – Authentication and authorization</a:t>
            </a:r>
          </a:p>
        </p:txBody>
      </p:sp>
      <p:sp>
        <p:nvSpPr>
          <p:cNvPr id="4" name="TextBox 3">
            <a:extLst>
              <a:ext uri="{FF2B5EF4-FFF2-40B4-BE49-F238E27FC236}">
                <a16:creationId xmlns:a16="http://schemas.microsoft.com/office/drawing/2014/main" id="{83F664AF-B176-4687-9ECE-A22A998E7586}"/>
              </a:ext>
            </a:extLst>
          </p:cNvPr>
          <p:cNvSpPr txBox="1"/>
          <p:nvPr/>
        </p:nvSpPr>
        <p:spPr>
          <a:xfrm>
            <a:off x="286256" y="2071276"/>
            <a:ext cx="4972064" cy="2554545"/>
          </a:xfrm>
          <a:prstGeom prst="rect">
            <a:avLst/>
          </a:prstGeom>
          <a:noFill/>
        </p:spPr>
        <p:txBody>
          <a:bodyPr wrap="square">
            <a:spAutoFit/>
          </a:bodyPr>
          <a:lstStyle/>
          <a:p>
            <a:pPr marL="457200" indent="-457200">
              <a:spcAft>
                <a:spcPts val="1200"/>
              </a:spcAft>
              <a:buFont typeface="+mj-lt"/>
              <a:buAutoNum type="arabicPeriod"/>
            </a:pPr>
            <a:r>
              <a:rPr lang="en-US" sz="2000" dirty="0">
                <a:ea typeface="Calibri" panose="020F0502020204030204" pitchFamily="34" charset="0"/>
                <a:cs typeface="Arial" panose="020B0604020202020204" pitchFamily="34" charset="0"/>
              </a:rPr>
              <a:t>A company </a:t>
            </a:r>
            <a:r>
              <a:rPr lang="en-US" sz="2000" dirty="0">
                <a:effectLst/>
                <a:ea typeface="Calibri" panose="020F0502020204030204" pitchFamily="34" charset="0"/>
                <a:cs typeface="Arial" panose="020B0604020202020204" pitchFamily="34" charset="0"/>
              </a:rPr>
              <a:t>acquisition will add 75 employees – new user accounts</a:t>
            </a:r>
          </a:p>
          <a:p>
            <a:pPr marL="457200" indent="-457200">
              <a:spcAft>
                <a:spcPts val="1200"/>
              </a:spcAft>
              <a:buFont typeface="+mj-lt"/>
              <a:buAutoNum type="arabicPeriod"/>
            </a:pPr>
            <a:r>
              <a:rPr lang="en-US" sz="2000" dirty="0">
                <a:cs typeface="Arial" panose="020B0604020202020204" pitchFamily="34" charset="0"/>
              </a:rPr>
              <a:t>New employees are in different geographic regions – new identity protection policies</a:t>
            </a:r>
          </a:p>
          <a:p>
            <a:pPr marL="457200" indent="-457200">
              <a:spcAft>
                <a:spcPts val="1200"/>
              </a:spcAft>
              <a:buFont typeface="+mj-lt"/>
              <a:buAutoNum type="arabicPeriod"/>
            </a:pPr>
            <a:r>
              <a:rPr lang="en-US" sz="2000" dirty="0">
                <a:cs typeface="Arial" panose="020B0604020202020204" pitchFamily="34" charset="0"/>
              </a:rPr>
              <a:t>New application with a SQL database – access solution</a:t>
            </a:r>
            <a:endParaRPr lang="en-US" sz="2400" dirty="0"/>
          </a:p>
        </p:txBody>
      </p:sp>
      <p:grpSp>
        <p:nvGrpSpPr>
          <p:cNvPr id="3" name="Group 2">
            <a:extLst>
              <a:ext uri="{FF2B5EF4-FFF2-40B4-BE49-F238E27FC236}">
                <a16:creationId xmlns:a16="http://schemas.microsoft.com/office/drawing/2014/main" id="{5B95DAE4-9911-4A6F-B254-347A1556F2F3}"/>
              </a:ext>
              <a:ext uri="{C183D7F6-B498-43B3-948B-1728B52AA6E4}">
                <adec:decorative xmlns:adec="http://schemas.microsoft.com/office/drawing/2017/decorative" val="1"/>
              </a:ext>
            </a:extLst>
          </p:cNvPr>
          <p:cNvGrpSpPr/>
          <p:nvPr/>
        </p:nvGrpSpPr>
        <p:grpSpPr>
          <a:xfrm>
            <a:off x="6170058" y="1844872"/>
            <a:ext cx="5285424" cy="4017869"/>
            <a:chOff x="6170058" y="1844872"/>
            <a:chExt cx="5285424" cy="4017869"/>
          </a:xfrm>
        </p:grpSpPr>
        <p:pic>
          <p:nvPicPr>
            <p:cNvPr id="7" name="Picture 6" descr="Text&#10;&#10;Description automatically generated with medium confidence">
              <a:extLst>
                <a:ext uri="{FF2B5EF4-FFF2-40B4-BE49-F238E27FC236}">
                  <a16:creationId xmlns:a16="http://schemas.microsoft.com/office/drawing/2014/main" id="{18C64838-DCE9-42D4-9118-72904721F092}"/>
                </a:ext>
              </a:extLst>
            </p:cNvPr>
            <p:cNvPicPr>
              <a:picLocks noChangeAspect="1"/>
            </p:cNvPicPr>
            <p:nvPr/>
          </p:nvPicPr>
          <p:blipFill>
            <a:blip r:embed="rId3"/>
            <a:stretch>
              <a:fillRect/>
            </a:stretch>
          </p:blipFill>
          <p:spPr>
            <a:xfrm>
              <a:off x="6674439" y="2146536"/>
              <a:ext cx="2904762" cy="771429"/>
            </a:xfrm>
            <a:prstGeom prst="rect">
              <a:avLst/>
            </a:prstGeom>
          </p:spPr>
        </p:pic>
        <p:grpSp>
          <p:nvGrpSpPr>
            <p:cNvPr id="17" name="Group 16">
              <a:extLst>
                <a:ext uri="{FF2B5EF4-FFF2-40B4-BE49-F238E27FC236}">
                  <a16:creationId xmlns:a16="http://schemas.microsoft.com/office/drawing/2014/main" id="{D5881B18-4211-40A2-8BDB-4E7A330C22C7}"/>
                </a:ext>
              </a:extLst>
            </p:cNvPr>
            <p:cNvGrpSpPr/>
            <p:nvPr/>
          </p:nvGrpSpPr>
          <p:grpSpPr>
            <a:xfrm>
              <a:off x="8711982" y="4948341"/>
              <a:ext cx="1945843" cy="914400"/>
              <a:chOff x="8547758" y="3943811"/>
              <a:chExt cx="1945843" cy="914400"/>
            </a:xfrm>
          </p:grpSpPr>
          <p:pic>
            <p:nvPicPr>
              <p:cNvPr id="11" name="Graphic 10" descr="City outline">
                <a:extLst>
                  <a:ext uri="{FF2B5EF4-FFF2-40B4-BE49-F238E27FC236}">
                    <a16:creationId xmlns:a16="http://schemas.microsoft.com/office/drawing/2014/main" id="{2EB99F2F-E0DD-467B-AA10-18691DE177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47758" y="3943811"/>
                <a:ext cx="914400" cy="914400"/>
              </a:xfrm>
              <a:prstGeom prst="rect">
                <a:avLst/>
              </a:prstGeom>
            </p:spPr>
          </p:pic>
          <p:pic>
            <p:nvPicPr>
              <p:cNvPr id="13" name="Graphic 12" descr="Children with solid fill">
                <a:extLst>
                  <a:ext uri="{FF2B5EF4-FFF2-40B4-BE49-F238E27FC236}">
                    <a16:creationId xmlns:a16="http://schemas.microsoft.com/office/drawing/2014/main" id="{73D854C4-361B-486E-B9F6-8EA77531D6CD}"/>
                  </a:ext>
                </a:extLst>
              </p:cNvPr>
              <p:cNvPicPr>
                <a:picLocks noChangeAspect="1"/>
              </p:cNvPicPr>
              <p:nvPr/>
            </p:nvPicPr>
            <p:blipFill>
              <a:blip r:embed="rId6">
                <a:duotone>
                  <a:schemeClr val="accent5">
                    <a:shade val="45000"/>
                    <a:satMod val="135000"/>
                  </a:schemeClr>
                  <a:prstClr val="white"/>
                </a:duotone>
                <a:extLst>
                  <a:ext uri="{96DAC541-7B7A-43D3-8B79-37D633B846F1}">
                    <asvg:svgBlip xmlns:asvg="http://schemas.microsoft.com/office/drawing/2016/SVG/main" r:embed="rId7"/>
                  </a:ext>
                </a:extLst>
              </a:blip>
              <a:stretch>
                <a:fillRect/>
              </a:stretch>
            </p:blipFill>
            <p:spPr>
              <a:xfrm>
                <a:off x="9579201" y="3943811"/>
                <a:ext cx="914400" cy="914400"/>
              </a:xfrm>
              <a:prstGeom prst="rect">
                <a:avLst/>
              </a:prstGeom>
            </p:spPr>
          </p:pic>
        </p:grpSp>
        <p:grpSp>
          <p:nvGrpSpPr>
            <p:cNvPr id="16" name="Group 15">
              <a:extLst>
                <a:ext uri="{FF2B5EF4-FFF2-40B4-BE49-F238E27FC236}">
                  <a16:creationId xmlns:a16="http://schemas.microsoft.com/office/drawing/2014/main" id="{FF920B80-4CFA-4268-A5FA-CB1309668776}"/>
                </a:ext>
              </a:extLst>
            </p:cNvPr>
            <p:cNvGrpSpPr/>
            <p:nvPr/>
          </p:nvGrpSpPr>
          <p:grpSpPr>
            <a:xfrm>
              <a:off x="6170058" y="4033941"/>
              <a:ext cx="1956762" cy="992372"/>
              <a:chOff x="5632077" y="3943811"/>
              <a:chExt cx="1956762" cy="992372"/>
            </a:xfrm>
          </p:grpSpPr>
          <p:pic>
            <p:nvPicPr>
              <p:cNvPr id="9" name="Graphic 8" descr="City outline">
                <a:extLst>
                  <a:ext uri="{FF2B5EF4-FFF2-40B4-BE49-F238E27FC236}">
                    <a16:creationId xmlns:a16="http://schemas.microsoft.com/office/drawing/2014/main" id="{9E2EFD46-4153-42CF-84D0-36E7B7FCA0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4439" y="3943811"/>
                <a:ext cx="914400" cy="914400"/>
              </a:xfrm>
              <a:prstGeom prst="rect">
                <a:avLst/>
              </a:prstGeom>
            </p:spPr>
          </p:pic>
          <p:pic>
            <p:nvPicPr>
              <p:cNvPr id="15" name="Graphic 14" descr="Children with solid fill">
                <a:extLst>
                  <a:ext uri="{FF2B5EF4-FFF2-40B4-BE49-F238E27FC236}">
                    <a16:creationId xmlns:a16="http://schemas.microsoft.com/office/drawing/2014/main" id="{E0BD9397-541A-464D-988B-514A5BE442FC}"/>
                  </a:ext>
                </a:extLst>
              </p:cNvPr>
              <p:cNvPicPr>
                <a:picLocks noChangeAspect="1"/>
              </p:cNvPicPr>
              <p:nvPr/>
            </p:nvPicPr>
            <p:blipFill>
              <a:blip r:embed="rId6">
                <a:duotone>
                  <a:schemeClr val="accent4">
                    <a:shade val="45000"/>
                    <a:satMod val="135000"/>
                  </a:schemeClr>
                  <a:prstClr val="white"/>
                </a:duotone>
                <a:extLst>
                  <a:ext uri="{96DAC541-7B7A-43D3-8B79-37D633B846F1}">
                    <asvg:svgBlip xmlns:asvg="http://schemas.microsoft.com/office/drawing/2016/SVG/main" r:embed="rId7"/>
                  </a:ext>
                </a:extLst>
              </a:blip>
              <a:stretch>
                <a:fillRect/>
              </a:stretch>
            </p:blipFill>
            <p:spPr>
              <a:xfrm>
                <a:off x="5632077" y="4021783"/>
                <a:ext cx="914400" cy="914400"/>
              </a:xfrm>
              <a:prstGeom prst="rect">
                <a:avLst/>
              </a:prstGeom>
            </p:spPr>
          </p:pic>
        </p:grpSp>
        <p:cxnSp>
          <p:nvCxnSpPr>
            <p:cNvPr id="19" name="Connector: Elbow 18">
              <a:extLst>
                <a:ext uri="{FF2B5EF4-FFF2-40B4-BE49-F238E27FC236}">
                  <a16:creationId xmlns:a16="http://schemas.microsoft.com/office/drawing/2014/main" id="{66EE7044-2655-4173-93E1-282C85F3FD4B}"/>
                </a:ext>
              </a:extLst>
            </p:cNvPr>
            <p:cNvCxnSpPr>
              <a:cxnSpLocks/>
              <a:stCxn id="15" idx="0"/>
              <a:endCxn id="7" idx="2"/>
            </p:cNvCxnSpPr>
            <p:nvPr/>
          </p:nvCxnSpPr>
          <p:spPr>
            <a:xfrm rot="5400000" flipH="1" flipV="1">
              <a:off x="6780065" y="2765158"/>
              <a:ext cx="1193948" cy="149956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5716D20-EDCB-4932-9FFA-545D00B5BD40}"/>
                </a:ext>
              </a:extLst>
            </p:cNvPr>
            <p:cNvCxnSpPr>
              <a:cxnSpLocks/>
              <a:stCxn id="13" idx="0"/>
              <a:endCxn id="7" idx="2"/>
            </p:cNvCxnSpPr>
            <p:nvPr/>
          </p:nvCxnSpPr>
          <p:spPr>
            <a:xfrm rot="16200000" flipV="1">
              <a:off x="8148535" y="2896250"/>
              <a:ext cx="2030376" cy="207380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B9374A95-19D4-42AB-899E-D5A0A66D77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43425" y="1844872"/>
              <a:ext cx="771429" cy="771429"/>
            </a:xfrm>
            <a:prstGeom prst="rect">
              <a:avLst/>
            </a:prstGeom>
          </p:spPr>
        </p:pic>
        <p:pic>
          <p:nvPicPr>
            <p:cNvPr id="29" name="Graphic 28">
              <a:extLst>
                <a:ext uri="{FF2B5EF4-FFF2-40B4-BE49-F238E27FC236}">
                  <a16:creationId xmlns:a16="http://schemas.microsoft.com/office/drawing/2014/main" id="{23B69A92-22B3-43A2-B07C-7516D4E1B8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58721" y="1932205"/>
              <a:ext cx="596761" cy="596761"/>
            </a:xfrm>
            <a:prstGeom prst="rect">
              <a:avLst/>
            </a:prstGeom>
          </p:spPr>
        </p:pic>
      </p:grpSp>
    </p:spTree>
    <p:extLst>
      <p:ext uri="{BB962C8B-B14F-4D97-AF65-F5344CB8AC3E}">
        <p14:creationId xmlns:p14="http://schemas.microsoft.com/office/powerpoint/2010/main" val="15713900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2298-BC37-33D9-3E64-209E5C3D8D0A}"/>
              </a:ext>
            </a:extLst>
          </p:cNvPr>
          <p:cNvSpPr>
            <a:spLocks noGrp="1"/>
          </p:cNvSpPr>
          <p:nvPr>
            <p:ph type="title"/>
          </p:nvPr>
        </p:nvSpPr>
        <p:spPr/>
        <p:txBody>
          <a:bodyPr/>
          <a:lstStyle/>
          <a:p>
            <a:r>
              <a:rPr lang="en-US" dirty="0"/>
              <a:t>Instructor – New Employee Accounts</a:t>
            </a:r>
          </a:p>
        </p:txBody>
      </p:sp>
      <p:graphicFrame>
        <p:nvGraphicFramePr>
          <p:cNvPr id="3" name="Object 2" descr="Diagram for solution. ">
            <a:extLst>
              <a:ext uri="{FF2B5EF4-FFF2-40B4-BE49-F238E27FC236}">
                <a16:creationId xmlns:a16="http://schemas.microsoft.com/office/drawing/2014/main" id="{6D1267A9-7D25-D9E7-6199-075497CE1603}"/>
              </a:ext>
            </a:extLst>
          </p:cNvPr>
          <p:cNvGraphicFramePr>
            <a:graphicFrameLocks noChangeAspect="1"/>
          </p:cNvGraphicFramePr>
          <p:nvPr>
            <p:extLst>
              <p:ext uri="{D42A27DB-BD31-4B8C-83A1-F6EECF244321}">
                <p14:modId xmlns:p14="http://schemas.microsoft.com/office/powerpoint/2010/main" val="2999203679"/>
              </p:ext>
            </p:extLst>
          </p:nvPr>
        </p:nvGraphicFramePr>
        <p:xfrm>
          <a:off x="776472" y="1345324"/>
          <a:ext cx="6326221" cy="4878990"/>
        </p:xfrm>
        <a:graphic>
          <a:graphicData uri="http://schemas.openxmlformats.org/presentationml/2006/ole">
            <mc:AlternateContent xmlns:mc="http://schemas.openxmlformats.org/markup-compatibility/2006">
              <mc:Choice xmlns:v="urn:schemas-microsoft-com:vml" Requires="v">
                <p:oleObj name="Bitmap Image" r:id="rId3" imgW="6953400" imgH="5362560" progId="Paint.Picture">
                  <p:embed/>
                </p:oleObj>
              </mc:Choice>
              <mc:Fallback>
                <p:oleObj name="Bitmap Image" r:id="rId3" imgW="6953400" imgH="5362560" progId="Paint.Picture">
                  <p:embed/>
                  <p:pic>
                    <p:nvPicPr>
                      <p:cNvPr id="3" name="Object 2" descr="Diagram for solution. ">
                        <a:extLst>
                          <a:ext uri="{FF2B5EF4-FFF2-40B4-BE49-F238E27FC236}">
                            <a16:creationId xmlns:a16="http://schemas.microsoft.com/office/drawing/2014/main" id="{6D1267A9-7D25-D9E7-6199-075497CE1603}"/>
                          </a:ext>
                        </a:extLst>
                      </p:cNvPr>
                      <p:cNvPicPr/>
                      <p:nvPr/>
                    </p:nvPicPr>
                    <p:blipFill>
                      <a:blip r:embed="rId4"/>
                      <a:stretch>
                        <a:fillRect/>
                      </a:stretch>
                    </p:blipFill>
                    <p:spPr>
                      <a:xfrm>
                        <a:off x="776472" y="1345324"/>
                        <a:ext cx="6326221" cy="4878990"/>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C193324B-9EF2-B89F-0DF7-CB80A95F438F}"/>
              </a:ext>
              <a:ext uri="{C183D7F6-B498-43B3-948B-1728B52AA6E4}">
                <adec:decorative xmlns:adec="http://schemas.microsoft.com/office/drawing/2017/decorative" val="1"/>
              </a:ext>
            </a:extLst>
          </p:cNvPr>
          <p:cNvGrpSpPr/>
          <p:nvPr/>
        </p:nvGrpSpPr>
        <p:grpSpPr>
          <a:xfrm>
            <a:off x="7989013" y="1539911"/>
            <a:ext cx="899926" cy="1225112"/>
            <a:chOff x="8204485" y="2335925"/>
            <a:chExt cx="899926" cy="1225112"/>
          </a:xfrm>
        </p:grpSpPr>
        <p:pic>
          <p:nvPicPr>
            <p:cNvPr id="9" name="Graphic 8">
              <a:extLst>
                <a:ext uri="{FF2B5EF4-FFF2-40B4-BE49-F238E27FC236}">
                  <a16:creationId xmlns:a16="http://schemas.microsoft.com/office/drawing/2014/main" id="{E0EFC2A9-F2AB-A82D-9A4F-3C8A176EE7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1020" y="2335925"/>
              <a:ext cx="726856" cy="726856"/>
            </a:xfrm>
            <a:prstGeom prst="rect">
              <a:avLst/>
            </a:prstGeom>
          </p:spPr>
        </p:pic>
        <p:sp>
          <p:nvSpPr>
            <p:cNvPr id="14" name="TextBox 13">
              <a:extLst>
                <a:ext uri="{FF2B5EF4-FFF2-40B4-BE49-F238E27FC236}">
                  <a16:creationId xmlns:a16="http://schemas.microsoft.com/office/drawing/2014/main" id="{63847D6F-F46A-9B24-0C65-B117D03F9BDC}"/>
                </a:ext>
              </a:extLst>
            </p:cNvPr>
            <p:cNvSpPr txBox="1"/>
            <p:nvPr/>
          </p:nvSpPr>
          <p:spPr>
            <a:xfrm>
              <a:off x="8204485" y="3043972"/>
              <a:ext cx="89992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ADDS</a:t>
              </a:r>
            </a:p>
          </p:txBody>
        </p:sp>
      </p:grpSp>
      <p:grpSp>
        <p:nvGrpSpPr>
          <p:cNvPr id="21" name="Group 20">
            <a:extLst>
              <a:ext uri="{FF2B5EF4-FFF2-40B4-BE49-F238E27FC236}">
                <a16:creationId xmlns:a16="http://schemas.microsoft.com/office/drawing/2014/main" id="{83176568-851B-80A4-370A-8A473E50222E}"/>
              </a:ext>
              <a:ext uri="{C183D7F6-B498-43B3-948B-1728B52AA6E4}">
                <adec:decorative xmlns:adec="http://schemas.microsoft.com/office/drawing/2017/decorative" val="1"/>
              </a:ext>
            </a:extLst>
          </p:cNvPr>
          <p:cNvGrpSpPr/>
          <p:nvPr/>
        </p:nvGrpSpPr>
        <p:grpSpPr>
          <a:xfrm>
            <a:off x="8859749" y="1594526"/>
            <a:ext cx="1532056" cy="1542428"/>
            <a:chOff x="9404084" y="1290888"/>
            <a:chExt cx="1532056" cy="1542428"/>
          </a:xfrm>
        </p:grpSpPr>
        <p:sp>
          <p:nvSpPr>
            <p:cNvPr id="16" name="TextBox 15">
              <a:extLst>
                <a:ext uri="{FF2B5EF4-FFF2-40B4-BE49-F238E27FC236}">
                  <a16:creationId xmlns:a16="http://schemas.microsoft.com/office/drawing/2014/main" id="{72D8BA14-1490-B6AA-EF93-0EFD4043EE62}"/>
                </a:ext>
              </a:extLst>
            </p:cNvPr>
            <p:cNvSpPr txBox="1"/>
            <p:nvPr/>
          </p:nvSpPr>
          <p:spPr>
            <a:xfrm>
              <a:off x="9404084" y="1873053"/>
              <a:ext cx="1532056" cy="960263"/>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Microsoft </a:t>
              </a:r>
              <a:r>
                <a:rPr lang="en-US" sz="1600" dirty="0" err="1">
                  <a:gradFill>
                    <a:gsLst>
                      <a:gs pos="2917">
                        <a:schemeClr val="tx1"/>
                      </a:gs>
                      <a:gs pos="30000">
                        <a:schemeClr val="tx1"/>
                      </a:gs>
                    </a:gsLst>
                    <a:lin ang="5400000" scaled="0"/>
                  </a:gradFill>
                </a:rPr>
                <a:t>Entra</a:t>
              </a:r>
              <a:endParaRPr lang="en-US" sz="1600" dirty="0">
                <a:gradFill>
                  <a:gsLst>
                    <a:gs pos="2917">
                      <a:schemeClr val="tx1"/>
                    </a:gs>
                    <a:gs pos="30000">
                      <a:schemeClr val="tx1"/>
                    </a:gs>
                  </a:gsLst>
                  <a:lin ang="5400000" scaled="0"/>
                </a:gradFill>
              </a:endParaRPr>
            </a:p>
            <a:p>
              <a:pPr algn="ctr">
                <a:lnSpc>
                  <a:spcPct val="90000"/>
                </a:lnSpc>
              </a:pPr>
              <a:r>
                <a:rPr lang="en-US" sz="1600" dirty="0">
                  <a:gradFill>
                    <a:gsLst>
                      <a:gs pos="2917">
                        <a:schemeClr val="tx1"/>
                      </a:gs>
                      <a:gs pos="30000">
                        <a:schemeClr val="tx1"/>
                      </a:gs>
                    </a:gsLst>
                    <a:lin ang="5400000" scaled="0"/>
                  </a:gradFill>
                </a:rPr>
                <a:t>Connect</a:t>
              </a:r>
            </a:p>
          </p:txBody>
        </p:sp>
        <p:pic>
          <p:nvPicPr>
            <p:cNvPr id="19" name="Picture 2" descr="Image result for azure ad connect icon">
              <a:extLst>
                <a:ext uri="{FF2B5EF4-FFF2-40B4-BE49-F238E27FC236}">
                  <a16:creationId xmlns:a16="http://schemas.microsoft.com/office/drawing/2014/main" id="{3B226B0E-82C0-CB2C-8A98-24BDA3D5DEF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964" r="19744"/>
            <a:stretch/>
          </p:blipFill>
          <p:spPr bwMode="auto">
            <a:xfrm>
              <a:off x="9781238" y="1290888"/>
              <a:ext cx="818483" cy="68876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CF02C017-9C7F-7B50-C379-090F424CB36F}"/>
              </a:ext>
            </a:extLst>
          </p:cNvPr>
          <p:cNvSpPr txBox="1"/>
          <p:nvPr/>
        </p:nvSpPr>
        <p:spPr>
          <a:xfrm>
            <a:off x="9265222" y="3453015"/>
            <a:ext cx="713978" cy="517065"/>
          </a:xfrm>
          <a:prstGeom prst="rect">
            <a:avLst/>
          </a:prstGeom>
          <a:noFill/>
        </p:spPr>
        <p:txBody>
          <a:bodyPr wrap="none" lIns="182880" tIns="146304" rIns="182880" bIns="146304" rtlCol="0" anchor="t">
            <a:spAutoFit/>
          </a:bodyPr>
          <a:lstStyle/>
          <a:p>
            <a:pPr>
              <a:lnSpc>
                <a:spcPct val="90000"/>
              </a:lnSpc>
            </a:pPr>
            <a:r>
              <a:rPr lang="en-US" sz="1600" dirty="0">
                <a:gradFill>
                  <a:gsLst>
                    <a:gs pos="2917">
                      <a:schemeClr val="tx1"/>
                    </a:gs>
                    <a:gs pos="30000">
                      <a:schemeClr val="tx1"/>
                    </a:gs>
                  </a:gsLst>
                  <a:lin ang="5400000" scaled="0"/>
                </a:gradFill>
              </a:rPr>
              <a:t>B2B</a:t>
            </a:r>
            <a:endParaRPr lang="en-US"/>
          </a:p>
        </p:txBody>
      </p:sp>
      <p:pic>
        <p:nvPicPr>
          <p:cNvPr id="24" name="Graphic 23">
            <a:extLst>
              <a:ext uri="{FF2B5EF4-FFF2-40B4-BE49-F238E27FC236}">
                <a16:creationId xmlns:a16="http://schemas.microsoft.com/office/drawing/2014/main" id="{C9A47EB1-A1DB-8241-D035-CCC2BA10EE9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00774" y="2970086"/>
            <a:ext cx="579810" cy="579810"/>
          </a:xfrm>
          <a:prstGeom prst="rect">
            <a:avLst/>
          </a:prstGeom>
        </p:spPr>
      </p:pic>
      <p:grpSp>
        <p:nvGrpSpPr>
          <p:cNvPr id="32" name="Group 31">
            <a:extLst>
              <a:ext uri="{FF2B5EF4-FFF2-40B4-BE49-F238E27FC236}">
                <a16:creationId xmlns:a16="http://schemas.microsoft.com/office/drawing/2014/main" id="{58136B34-4F5C-7200-EFF6-F6285D3E9434}"/>
              </a:ext>
              <a:ext uri="{C183D7F6-B498-43B3-948B-1728B52AA6E4}">
                <adec:decorative xmlns:adec="http://schemas.microsoft.com/office/drawing/2017/decorative" val="1"/>
              </a:ext>
            </a:extLst>
          </p:cNvPr>
          <p:cNvGrpSpPr/>
          <p:nvPr/>
        </p:nvGrpSpPr>
        <p:grpSpPr>
          <a:xfrm>
            <a:off x="7839127" y="2955797"/>
            <a:ext cx="1395324" cy="1197903"/>
            <a:chOff x="8054599" y="3751811"/>
            <a:chExt cx="1395324" cy="1197903"/>
          </a:xfrm>
        </p:grpSpPr>
        <p:pic>
          <p:nvPicPr>
            <p:cNvPr id="26" name="Graphic 25">
              <a:extLst>
                <a:ext uri="{FF2B5EF4-FFF2-40B4-BE49-F238E27FC236}">
                  <a16:creationId xmlns:a16="http://schemas.microsoft.com/office/drawing/2014/main" id="{8ADC8610-E79D-EA8F-130C-B819776510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34589" y="3751811"/>
              <a:ext cx="608387" cy="608387"/>
            </a:xfrm>
            <a:prstGeom prst="rect">
              <a:avLst/>
            </a:prstGeom>
          </p:spPr>
        </p:pic>
        <p:sp>
          <p:nvSpPr>
            <p:cNvPr id="30" name="TextBox 29">
              <a:extLst>
                <a:ext uri="{FF2B5EF4-FFF2-40B4-BE49-F238E27FC236}">
                  <a16:creationId xmlns:a16="http://schemas.microsoft.com/office/drawing/2014/main" id="{53687B01-FE25-DCC5-1796-ADC20701B9F0}"/>
                </a:ext>
              </a:extLst>
            </p:cNvPr>
            <p:cNvSpPr txBox="1"/>
            <p:nvPr/>
          </p:nvSpPr>
          <p:spPr>
            <a:xfrm>
              <a:off x="8054599" y="4211050"/>
              <a:ext cx="139532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Identity Protection</a:t>
              </a:r>
            </a:p>
          </p:txBody>
        </p:sp>
      </p:grpSp>
      <p:grpSp>
        <p:nvGrpSpPr>
          <p:cNvPr id="38" name="Group 37">
            <a:extLst>
              <a:ext uri="{FF2B5EF4-FFF2-40B4-BE49-F238E27FC236}">
                <a16:creationId xmlns:a16="http://schemas.microsoft.com/office/drawing/2014/main" id="{4E020C99-05F6-C91D-3448-9C828CA02715}"/>
              </a:ext>
              <a:ext uri="{C183D7F6-B498-43B3-948B-1728B52AA6E4}">
                <adec:decorative xmlns:adec="http://schemas.microsoft.com/office/drawing/2017/decorative" val="1"/>
              </a:ext>
            </a:extLst>
          </p:cNvPr>
          <p:cNvGrpSpPr/>
          <p:nvPr/>
        </p:nvGrpSpPr>
        <p:grpSpPr>
          <a:xfrm>
            <a:off x="8082524" y="4214197"/>
            <a:ext cx="774379" cy="957372"/>
            <a:chOff x="8297996" y="5010211"/>
            <a:chExt cx="774379" cy="957372"/>
          </a:xfrm>
        </p:grpSpPr>
        <p:pic>
          <p:nvPicPr>
            <p:cNvPr id="4100" name="Picture 4" descr="Image result for azure mfa icon">
              <a:extLst>
                <a:ext uri="{FF2B5EF4-FFF2-40B4-BE49-F238E27FC236}">
                  <a16:creationId xmlns:a16="http://schemas.microsoft.com/office/drawing/2014/main" id="{C93DEFC2-B143-8A5D-E0E3-62C86A321F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34589" y="5010211"/>
              <a:ext cx="511662" cy="49661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68522C67-A711-6C23-A292-3C876232FDAC}"/>
                </a:ext>
              </a:extLst>
            </p:cNvPr>
            <p:cNvSpPr txBox="1"/>
            <p:nvPr/>
          </p:nvSpPr>
          <p:spPr>
            <a:xfrm>
              <a:off x="8297996" y="5450518"/>
              <a:ext cx="774379" cy="517065"/>
            </a:xfrm>
            <a:prstGeom prst="rect">
              <a:avLst/>
            </a:prstGeom>
            <a:noFill/>
          </p:spPr>
          <p:txBody>
            <a:bodyPr wrap="none" lIns="182880" tIns="146304" rIns="182880" bIns="146304" rtlCol="0" anchor="t">
              <a:spAutoFit/>
            </a:bodyPr>
            <a:lstStyle/>
            <a:p>
              <a:pPr>
                <a:lnSpc>
                  <a:spcPct val="90000"/>
                </a:lnSpc>
              </a:pPr>
              <a:r>
                <a:rPr lang="en-US" sz="1600" dirty="0">
                  <a:gradFill>
                    <a:gsLst>
                      <a:gs pos="2917">
                        <a:schemeClr val="tx1"/>
                      </a:gs>
                      <a:gs pos="30000">
                        <a:schemeClr val="tx1"/>
                      </a:gs>
                    </a:gsLst>
                    <a:lin ang="5400000" scaled="0"/>
                  </a:gradFill>
                </a:rPr>
                <a:t>MFA</a:t>
              </a:r>
              <a:endParaRPr lang="en-US"/>
            </a:p>
          </p:txBody>
        </p:sp>
      </p:grpSp>
      <p:grpSp>
        <p:nvGrpSpPr>
          <p:cNvPr id="37" name="Group 36">
            <a:extLst>
              <a:ext uri="{FF2B5EF4-FFF2-40B4-BE49-F238E27FC236}">
                <a16:creationId xmlns:a16="http://schemas.microsoft.com/office/drawing/2014/main" id="{F71274F8-173A-9161-C3F8-B20B1EDAD3DC}"/>
              </a:ext>
              <a:ext uri="{C183D7F6-B498-43B3-948B-1728B52AA6E4}">
                <adec:decorative xmlns:adec="http://schemas.microsoft.com/office/drawing/2017/decorative" val="1"/>
              </a:ext>
            </a:extLst>
          </p:cNvPr>
          <p:cNvGrpSpPr/>
          <p:nvPr/>
        </p:nvGrpSpPr>
        <p:grpSpPr>
          <a:xfrm>
            <a:off x="10200019" y="1599077"/>
            <a:ext cx="1471914" cy="1297463"/>
            <a:chOff x="10374872" y="2468637"/>
            <a:chExt cx="1471914" cy="1297463"/>
          </a:xfrm>
        </p:grpSpPr>
        <p:pic>
          <p:nvPicPr>
            <p:cNvPr id="4104" name="Picture 8" descr="Official Azure Icon Set">
              <a:extLst>
                <a:ext uri="{FF2B5EF4-FFF2-40B4-BE49-F238E27FC236}">
                  <a16:creationId xmlns:a16="http://schemas.microsoft.com/office/drawing/2014/main" id="{6FA69802-E586-9EB9-ECF3-568AAF23C6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35332" y="2468637"/>
              <a:ext cx="680196" cy="68019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7685CE6-8CD9-F1DB-87B1-F4A2BF094EBF}"/>
                </a:ext>
              </a:extLst>
            </p:cNvPr>
            <p:cNvSpPr txBox="1"/>
            <p:nvPr/>
          </p:nvSpPr>
          <p:spPr>
            <a:xfrm>
              <a:off x="10374872" y="3027436"/>
              <a:ext cx="147191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Conditional Access</a:t>
              </a:r>
            </a:p>
          </p:txBody>
        </p:sp>
      </p:grpSp>
      <p:pic>
        <p:nvPicPr>
          <p:cNvPr id="6" name="Picture 5">
            <a:extLst>
              <a:ext uri="{FF2B5EF4-FFF2-40B4-BE49-F238E27FC236}">
                <a16:creationId xmlns:a16="http://schemas.microsoft.com/office/drawing/2014/main" id="{B54E7E54-916E-C368-591C-6FDACDF9D22A}"/>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9178717" y="3880253"/>
            <a:ext cx="1044254" cy="1044254"/>
          </a:xfrm>
          <a:prstGeom prst="rect">
            <a:avLst/>
          </a:prstGeom>
        </p:spPr>
      </p:pic>
      <p:sp>
        <p:nvSpPr>
          <p:cNvPr id="11" name="TextBox 10">
            <a:extLst>
              <a:ext uri="{FF2B5EF4-FFF2-40B4-BE49-F238E27FC236}">
                <a16:creationId xmlns:a16="http://schemas.microsoft.com/office/drawing/2014/main" id="{A0E76641-481B-FAB0-5911-AD8FB181D6D0}"/>
              </a:ext>
            </a:extLst>
          </p:cNvPr>
          <p:cNvSpPr txBox="1"/>
          <p:nvPr/>
        </p:nvSpPr>
        <p:spPr>
          <a:xfrm>
            <a:off x="9075614" y="4640385"/>
            <a:ext cx="1260230"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600" dirty="0">
                <a:gradFill>
                  <a:gsLst>
                    <a:gs pos="2917">
                      <a:schemeClr val="tx1"/>
                    </a:gs>
                    <a:gs pos="30000">
                      <a:schemeClr val="tx1"/>
                    </a:gs>
                  </a:gsLst>
                  <a:lin ang="5400000" scaled="0"/>
                </a:gradFill>
                <a:cs typeface="Segoe UI"/>
              </a:rPr>
              <a:t>Microsoft Entra ID</a:t>
            </a:r>
            <a:endParaRPr lang="en-US" sz="1600">
              <a:gradFill>
                <a:gsLst>
                  <a:gs pos="2917">
                    <a:schemeClr val="tx1"/>
                  </a:gs>
                  <a:gs pos="30000">
                    <a:schemeClr val="tx1"/>
                  </a:gs>
                </a:gsLst>
                <a:lin ang="5400000" scaled="0"/>
              </a:gradFill>
              <a:cs typeface="Segoe UI"/>
            </a:endParaRPr>
          </a:p>
        </p:txBody>
      </p:sp>
    </p:spTree>
    <p:extLst>
      <p:ext uri="{BB962C8B-B14F-4D97-AF65-F5344CB8AC3E}">
        <p14:creationId xmlns:p14="http://schemas.microsoft.com/office/powerpoint/2010/main" val="35192784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8E26-587D-43BC-BCAE-171206B96F66}"/>
              </a:ext>
            </a:extLst>
          </p:cNvPr>
          <p:cNvSpPr>
            <a:spLocks noGrp="1"/>
          </p:cNvSpPr>
          <p:nvPr>
            <p:ph type="title"/>
          </p:nvPr>
        </p:nvSpPr>
        <p:spPr/>
        <p:txBody>
          <a:bodyPr/>
          <a:lstStyle/>
          <a:p>
            <a:r>
              <a:rPr lang="en-US" dirty="0"/>
              <a:t>Instructor – New Employee Accounts (completed)</a:t>
            </a:r>
          </a:p>
        </p:txBody>
      </p:sp>
      <p:grpSp>
        <p:nvGrpSpPr>
          <p:cNvPr id="14" name="Group 13" descr="Solution as described in the instructor handout. ">
            <a:extLst>
              <a:ext uri="{FF2B5EF4-FFF2-40B4-BE49-F238E27FC236}">
                <a16:creationId xmlns:a16="http://schemas.microsoft.com/office/drawing/2014/main" id="{7682C7C4-3C1B-759F-1A64-56BAA125A1BF}"/>
              </a:ext>
            </a:extLst>
          </p:cNvPr>
          <p:cNvGrpSpPr/>
          <p:nvPr/>
        </p:nvGrpSpPr>
        <p:grpSpPr>
          <a:xfrm>
            <a:off x="2209367" y="1251383"/>
            <a:ext cx="6962775" cy="5391150"/>
            <a:chOff x="2209367" y="1251383"/>
            <a:chExt cx="6962775" cy="5391150"/>
          </a:xfrm>
        </p:grpSpPr>
        <p:graphicFrame>
          <p:nvGraphicFramePr>
            <p:cNvPr id="3" name="Object 2" descr="Solution as described in the instructor handout. ">
              <a:extLst>
                <a:ext uri="{FF2B5EF4-FFF2-40B4-BE49-F238E27FC236}">
                  <a16:creationId xmlns:a16="http://schemas.microsoft.com/office/drawing/2014/main" id="{1CE39CAB-FA27-4307-B2C3-CCFDD760DECF}"/>
                </a:ext>
              </a:extLst>
            </p:cNvPr>
            <p:cNvGraphicFramePr>
              <a:graphicFrameLocks noChangeAspect="1"/>
            </p:cNvGraphicFramePr>
            <p:nvPr>
              <p:extLst>
                <p:ext uri="{D42A27DB-BD31-4B8C-83A1-F6EECF244321}">
                  <p14:modId xmlns:p14="http://schemas.microsoft.com/office/powerpoint/2010/main" val="142909597"/>
                </p:ext>
              </p:extLst>
            </p:nvPr>
          </p:nvGraphicFramePr>
          <p:xfrm>
            <a:off x="2209367" y="1251383"/>
            <a:ext cx="6962775" cy="5391150"/>
          </p:xfrm>
          <a:graphic>
            <a:graphicData uri="http://schemas.openxmlformats.org/presentationml/2006/ole">
              <mc:AlternateContent xmlns:mc="http://schemas.openxmlformats.org/markup-compatibility/2006">
                <mc:Choice xmlns:v="urn:schemas-microsoft-com:vml" Requires="v">
                  <p:oleObj name="Bitmap Image" r:id="rId3" imgW="6962760" imgH="5391000" progId="Paint.Picture">
                    <p:embed/>
                  </p:oleObj>
                </mc:Choice>
                <mc:Fallback>
                  <p:oleObj name="Bitmap Image" r:id="rId3" imgW="6962760" imgH="5391000" progId="Paint.Picture">
                    <p:embed/>
                    <p:pic>
                      <p:nvPicPr>
                        <p:cNvPr id="3" name="Object 2" descr="Solution as described in the instructor handout. ">
                          <a:extLst>
                            <a:ext uri="{FF2B5EF4-FFF2-40B4-BE49-F238E27FC236}">
                              <a16:creationId xmlns:a16="http://schemas.microsoft.com/office/drawing/2014/main" id="{1CE39CAB-FA27-4307-B2C3-CCFDD760DECF}"/>
                            </a:ext>
                          </a:extLst>
                        </p:cNvPr>
                        <p:cNvPicPr/>
                        <p:nvPr/>
                      </p:nvPicPr>
                      <p:blipFill>
                        <a:blip r:embed="rId4"/>
                        <a:stretch>
                          <a:fillRect/>
                        </a:stretch>
                      </p:blipFill>
                      <p:spPr>
                        <a:xfrm>
                          <a:off x="2209367" y="1251383"/>
                          <a:ext cx="6962775" cy="5391150"/>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FB68AD0E-F345-E4A5-BDE1-BEA2396DBE15}"/>
                </a:ext>
              </a:extLst>
            </p:cNvPr>
            <p:cNvSpPr txBox="1"/>
            <p:nvPr/>
          </p:nvSpPr>
          <p:spPr>
            <a:xfrm>
              <a:off x="5490307" y="2286000"/>
              <a:ext cx="1123461" cy="627864"/>
            </a:xfrm>
            <a:prstGeom prst="rect">
              <a:avLst/>
            </a:prstGeom>
            <a:solidFill>
              <a:srgbClr val="E2F0D9"/>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200" dirty="0">
                  <a:gradFill>
                    <a:gsLst>
                      <a:gs pos="2917">
                        <a:schemeClr val="tx1"/>
                      </a:gs>
                      <a:gs pos="30000">
                        <a:schemeClr val="tx1"/>
                      </a:gs>
                    </a:gsLst>
                    <a:lin ang="5400000" scaled="0"/>
                  </a:gradFill>
                  <a:cs typeface="Segoe UI"/>
                </a:rPr>
                <a:t>Microsoft Entra ID</a:t>
              </a:r>
            </a:p>
          </p:txBody>
        </p:sp>
        <p:sp>
          <p:nvSpPr>
            <p:cNvPr id="13" name="TextBox 12">
              <a:extLst>
                <a:ext uri="{FF2B5EF4-FFF2-40B4-BE49-F238E27FC236}">
                  <a16:creationId xmlns:a16="http://schemas.microsoft.com/office/drawing/2014/main" id="{65EDBB34-8B1C-1D58-A823-D86486BA05C2}"/>
                </a:ext>
              </a:extLst>
            </p:cNvPr>
            <p:cNvSpPr txBox="1"/>
            <p:nvPr/>
          </p:nvSpPr>
          <p:spPr>
            <a:xfrm>
              <a:off x="2692399" y="2536093"/>
              <a:ext cx="1660769" cy="461665"/>
            </a:xfrm>
            <a:prstGeom prst="rect">
              <a:avLst/>
            </a:prstGeom>
            <a:solidFill>
              <a:srgbClr val="FFF2CD"/>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200" dirty="0">
                  <a:gradFill>
                    <a:gsLst>
                      <a:gs pos="2917">
                        <a:schemeClr val="tx1"/>
                      </a:gs>
                      <a:gs pos="30000">
                        <a:schemeClr val="tx1"/>
                      </a:gs>
                    </a:gsLst>
                    <a:lin ang="5400000" scaled="0"/>
                  </a:gradFill>
                  <a:cs typeface="Segoe UI"/>
                </a:rPr>
                <a:t>Microsoft Entra ID</a:t>
              </a:r>
            </a:p>
          </p:txBody>
        </p:sp>
        <p:pic>
          <p:nvPicPr>
            <p:cNvPr id="7" name="Picture 6" descr="A blue and white diamond shaped logo&#10;&#10;Description automatically generated">
              <a:extLst>
                <a:ext uri="{FF2B5EF4-FFF2-40B4-BE49-F238E27FC236}">
                  <a16:creationId xmlns:a16="http://schemas.microsoft.com/office/drawing/2014/main" id="{87A3B02B-9B31-40CA-E5ED-359327F4E0E4}"/>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5271026" y="1379329"/>
              <a:ext cx="1435023" cy="1435023"/>
            </a:xfrm>
            <a:prstGeom prst="rect">
              <a:avLst/>
            </a:prstGeom>
          </p:spPr>
        </p:pic>
        <p:pic>
          <p:nvPicPr>
            <p:cNvPr id="5" name="Picture 4" descr="A blue and white diamond shaped logo&#10;&#10;Description automatically generated">
              <a:extLst>
                <a:ext uri="{FF2B5EF4-FFF2-40B4-BE49-F238E27FC236}">
                  <a16:creationId xmlns:a16="http://schemas.microsoft.com/office/drawing/2014/main" id="{8A5CF614-1DFD-3EA0-7AF9-7FA8C9A27586}"/>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838486" y="1643099"/>
              <a:ext cx="1386177" cy="1386177"/>
            </a:xfrm>
            <a:prstGeom prst="rect">
              <a:avLst/>
            </a:prstGeom>
          </p:spPr>
        </p:pic>
      </p:grpSp>
    </p:spTree>
    <p:extLst>
      <p:ext uri="{BB962C8B-B14F-4D97-AF65-F5344CB8AC3E}">
        <p14:creationId xmlns:p14="http://schemas.microsoft.com/office/powerpoint/2010/main" val="19926531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B3035B1-FA42-3B2C-8DFD-04958BC64866}"/>
              </a:ext>
            </a:extLst>
          </p:cNvPr>
          <p:cNvSpPr>
            <a:spLocks noGrp="1"/>
          </p:cNvSpPr>
          <p:nvPr>
            <p:ph type="title"/>
          </p:nvPr>
        </p:nvSpPr>
        <p:spPr>
          <a:xfrm>
            <a:off x="418643" y="440494"/>
            <a:ext cx="11341268" cy="680196"/>
          </a:xfrm>
        </p:spPr>
        <p:txBody>
          <a:bodyPr/>
          <a:lstStyle/>
          <a:p>
            <a:r>
              <a:rPr lang="en-US" dirty="0"/>
              <a:t>Instructor – New Identity Solution Features</a:t>
            </a:r>
          </a:p>
        </p:txBody>
      </p:sp>
      <p:grpSp>
        <p:nvGrpSpPr>
          <p:cNvPr id="16" name="Group 15" descr="Auth and authentication new identity solution. ">
            <a:extLst>
              <a:ext uri="{FF2B5EF4-FFF2-40B4-BE49-F238E27FC236}">
                <a16:creationId xmlns:a16="http://schemas.microsoft.com/office/drawing/2014/main" id="{EC301BBE-6974-A515-6A0E-37FF1DA0FCFE}"/>
              </a:ext>
            </a:extLst>
          </p:cNvPr>
          <p:cNvGrpSpPr/>
          <p:nvPr/>
        </p:nvGrpSpPr>
        <p:grpSpPr>
          <a:xfrm>
            <a:off x="2211977" y="1230583"/>
            <a:ext cx="6613014" cy="5247385"/>
            <a:chOff x="2211977" y="1230583"/>
            <a:chExt cx="6613014" cy="5247385"/>
          </a:xfrm>
        </p:grpSpPr>
        <p:graphicFrame>
          <p:nvGraphicFramePr>
            <p:cNvPr id="3" name="Object 2" descr="Solution as described in the instructor handout. ">
              <a:extLst>
                <a:ext uri="{FF2B5EF4-FFF2-40B4-BE49-F238E27FC236}">
                  <a16:creationId xmlns:a16="http://schemas.microsoft.com/office/drawing/2014/main" id="{75A3AB9F-F41A-460C-931E-861E4973DBEE}"/>
                </a:ext>
              </a:extLst>
            </p:cNvPr>
            <p:cNvGraphicFramePr>
              <a:graphicFrameLocks noChangeAspect="1"/>
            </p:cNvGraphicFramePr>
            <p:nvPr>
              <p:extLst>
                <p:ext uri="{D42A27DB-BD31-4B8C-83A1-F6EECF244321}">
                  <p14:modId xmlns:p14="http://schemas.microsoft.com/office/powerpoint/2010/main" val="708165817"/>
                </p:ext>
              </p:extLst>
            </p:nvPr>
          </p:nvGraphicFramePr>
          <p:xfrm>
            <a:off x="2211977" y="1230583"/>
            <a:ext cx="6613014" cy="5247385"/>
          </p:xfrm>
          <a:graphic>
            <a:graphicData uri="http://schemas.openxmlformats.org/presentationml/2006/ole">
              <mc:AlternateContent xmlns:mc="http://schemas.openxmlformats.org/markup-compatibility/2006">
                <mc:Choice xmlns:v="urn:schemas-microsoft-com:vml" Requires="v">
                  <p:oleObj name="Bitmap Image" r:id="rId3" imgW="6734160" imgH="5343480" progId="Paint.Picture">
                    <p:embed/>
                  </p:oleObj>
                </mc:Choice>
                <mc:Fallback>
                  <p:oleObj name="Bitmap Image" r:id="rId3" imgW="6734160" imgH="5343480" progId="Paint.Picture">
                    <p:embed/>
                    <p:pic>
                      <p:nvPicPr>
                        <p:cNvPr id="3" name="Object 2" descr="Solution as described in the instructor handout. ">
                          <a:extLst>
                            <a:ext uri="{FF2B5EF4-FFF2-40B4-BE49-F238E27FC236}">
                              <a16:creationId xmlns:a16="http://schemas.microsoft.com/office/drawing/2014/main" id="{75A3AB9F-F41A-460C-931E-861E4973DBEE}"/>
                            </a:ext>
                          </a:extLst>
                        </p:cNvPr>
                        <p:cNvPicPr/>
                        <p:nvPr/>
                      </p:nvPicPr>
                      <p:blipFill>
                        <a:blip r:embed="rId4"/>
                        <a:stretch>
                          <a:fillRect/>
                        </a:stretch>
                      </p:blipFill>
                      <p:spPr>
                        <a:xfrm>
                          <a:off x="2211977" y="1230583"/>
                          <a:ext cx="6613014" cy="524738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58CFB839-F648-C018-9D88-8CFA94BC13E1}"/>
                </a:ext>
              </a:extLst>
            </p:cNvPr>
            <p:cNvSpPr txBox="1">
              <a:spLocks/>
            </p:cNvSpPr>
            <p:nvPr/>
          </p:nvSpPr>
          <p:spPr>
            <a:xfrm>
              <a:off x="2760049" y="3862564"/>
              <a:ext cx="940159" cy="572464"/>
            </a:xfrm>
            <a:prstGeom prst="rect">
              <a:avLst/>
            </a:prstGeom>
            <a:solidFill>
              <a:srgbClr val="D8D8D8"/>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000" dirty="0">
                  <a:gradFill>
                    <a:gsLst>
                      <a:gs pos="2917">
                        <a:schemeClr val="tx1"/>
                      </a:gs>
                      <a:gs pos="30000">
                        <a:schemeClr val="tx1"/>
                      </a:gs>
                    </a:gsLst>
                    <a:lin ang="5400000" scaled="0"/>
                  </a:gradFill>
                  <a:cs typeface="Segoe UI"/>
                </a:rPr>
                <a:t>Microsoft Entra ID</a:t>
              </a:r>
              <a:endParaRPr lang="en-US" sz="1000">
                <a:gradFill>
                  <a:gsLst>
                    <a:gs pos="2917">
                      <a:schemeClr val="tx1"/>
                    </a:gs>
                    <a:gs pos="30000">
                      <a:schemeClr val="tx1"/>
                    </a:gs>
                  </a:gsLst>
                  <a:lin ang="5400000" scaled="0"/>
                </a:gradFill>
                <a:cs typeface="Segoe UI"/>
              </a:endParaRPr>
            </a:p>
          </p:txBody>
        </p:sp>
        <p:pic>
          <p:nvPicPr>
            <p:cNvPr id="5" name="Picture 4" descr="A blue and white diamond shaped logo&#10;&#10;Description automatically generated">
              <a:extLst>
                <a:ext uri="{FF2B5EF4-FFF2-40B4-BE49-F238E27FC236}">
                  <a16:creationId xmlns:a16="http://schemas.microsoft.com/office/drawing/2014/main" id="{987BA7F4-F9E5-BA46-27E7-539B731454D8}"/>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669428" y="3152262"/>
              <a:ext cx="1121400" cy="1121400"/>
            </a:xfrm>
            <a:prstGeom prst="rect">
              <a:avLst/>
            </a:prstGeom>
          </p:spPr>
        </p:pic>
      </p:grpSp>
    </p:spTree>
    <p:extLst>
      <p:ext uri="{BB962C8B-B14F-4D97-AF65-F5344CB8AC3E}">
        <p14:creationId xmlns:p14="http://schemas.microsoft.com/office/powerpoint/2010/main" val="18511890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a:xfrm>
            <a:off x="588262" y="585216"/>
            <a:ext cx="11191362" cy="492443"/>
          </a:xfrm>
        </p:spPr>
        <p:txBody>
          <a:bodyPr/>
          <a:lstStyle/>
          <a:p>
            <a:r>
              <a:rPr lang="en-US" dirty="0">
                <a:solidFill>
                  <a:schemeClr val="tx1"/>
                </a:solidFill>
              </a:rPr>
              <a:t>Learning Recap – Authentication and authorization solutions</a:t>
            </a:r>
          </a:p>
        </p:txBody>
      </p:sp>
      <p:sp>
        <p:nvSpPr>
          <p:cNvPr id="15" name="TextBox 14">
            <a:extLst>
              <a:ext uri="{FF2B5EF4-FFF2-40B4-BE49-F238E27FC236}">
                <a16:creationId xmlns:a16="http://schemas.microsoft.com/office/drawing/2014/main" id="{9BA34054-4015-4D49-9C92-050B60154691}"/>
              </a:ext>
            </a:extLst>
          </p:cNvPr>
          <p:cNvSpPr txBox="1"/>
          <p:nvPr/>
        </p:nvSpPr>
        <p:spPr>
          <a:xfrm>
            <a:off x="3794665" y="2302657"/>
            <a:ext cx="7392392" cy="1815882"/>
          </a:xfrm>
          <a:prstGeom prst="rect">
            <a:avLst/>
          </a:prstGeom>
          <a:noFill/>
        </p:spPr>
        <p:txBody>
          <a:bodyPr wrap="square">
            <a:spAutoFit/>
          </a:bodyPr>
          <a:lstStyle/>
          <a:p>
            <a:pPr marL="285750" indent="-285750">
              <a:spcAft>
                <a:spcPts val="600"/>
              </a:spcAft>
              <a:buFont typeface="Arial" panose="020B0604020202020204" pitchFamily="34" charset="0"/>
              <a:buChar char="•"/>
            </a:pPr>
            <a:r>
              <a:rPr lang="nn-NO" sz="1800" dirty="0">
                <a:solidFill>
                  <a:schemeClr val="tx2">
                    <a:lumMod val="50000"/>
                  </a:schemeClr>
                </a:solidFill>
                <a:hlinkClick r:id="rId3">
                  <a:extLst>
                    <a:ext uri="{A12FA001-AC4F-418D-AE19-62706E023703}">
                      <ahyp:hlinkClr xmlns:ahyp="http://schemas.microsoft.com/office/drawing/2018/hyperlinkcolor" val="tx"/>
                    </a:ext>
                  </a:extLst>
                </a:hlinkClick>
              </a:rPr>
              <a:t>Understand Microsoft Entra ID</a:t>
            </a:r>
            <a:endParaRPr lang="nn-NO"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4">
                  <a:extLst>
                    <a:ext uri="{A12FA001-AC4F-418D-AE19-62706E023703}">
                      <ahyp:hlinkClr xmlns:ahyp="http://schemas.microsoft.com/office/drawing/2018/hyperlinkcolor" val="tx"/>
                    </a:ext>
                  </a:extLst>
                </a:hlinkClick>
              </a:rPr>
              <a:t>Plan, implement, and administer conditional access</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5">
                  <a:extLst>
                    <a:ext uri="{A12FA001-AC4F-418D-AE19-62706E023703}">
                      <ahyp:hlinkClr xmlns:ahyp="http://schemas.microsoft.com/office/drawing/2018/hyperlinkcolor" val="tx"/>
                    </a:ext>
                  </a:extLst>
                </a:hlinkClick>
              </a:rPr>
              <a:t>Design, develop, and manage access reviews</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6">
                  <a:extLst>
                    <a:ext uri="{A12FA001-AC4F-418D-AE19-62706E023703}">
                      <ahyp:hlinkClr xmlns:ahyp="http://schemas.microsoft.com/office/drawing/2018/hyperlinkcolor" val="tx"/>
                    </a:ext>
                  </a:extLst>
                </a:hlinkClick>
              </a:rPr>
              <a:t>Configure and manage secrets in Azure key vault</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7">
                  <a:extLst>
                    <a:ext uri="{A12FA001-AC4F-418D-AE19-62706E023703}">
                      <ahyp:hlinkClr xmlns:ahyp="http://schemas.microsoft.com/office/drawing/2018/hyperlinkcolor" val="tx"/>
                    </a:ext>
                  </a:extLst>
                </a:hlinkClick>
              </a:rPr>
              <a:t>Manage secrets in your server apps with Azure key vault</a:t>
            </a:r>
            <a:endParaRPr lang="en-US" sz="1800" dirty="0">
              <a:solidFill>
                <a:schemeClr val="tx2">
                  <a:lumMod val="50000"/>
                </a:schemeClr>
              </a:solidFill>
            </a:endParaRPr>
          </a:p>
        </p:txBody>
      </p:sp>
    </p:spTree>
    <p:extLst>
      <p:ext uri="{BB962C8B-B14F-4D97-AF65-F5344CB8AC3E}">
        <p14:creationId xmlns:p14="http://schemas.microsoft.com/office/powerpoint/2010/main" val="25704858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5C24DD-4E62-4298-B70E-D7499E6A3891}"/>
              </a:ext>
            </a:extLst>
          </p:cNvPr>
          <p:cNvSpPr>
            <a:spLocks noGrp="1"/>
          </p:cNvSpPr>
          <p:nvPr>
            <p:ph type="title"/>
          </p:nvPr>
        </p:nvSpPr>
        <p:spPr/>
        <p:txBody>
          <a:bodyPr/>
          <a:lstStyle/>
          <a:p>
            <a:r>
              <a:rPr lang="en-US" dirty="0"/>
              <a:t>Design for identity and access management</a:t>
            </a:r>
          </a:p>
        </p:txBody>
      </p:sp>
    </p:spTree>
    <p:extLst>
      <p:ext uri="{BB962C8B-B14F-4D97-AF65-F5344CB8AC3E}">
        <p14:creationId xmlns:p14="http://schemas.microsoft.com/office/powerpoint/2010/main" val="338966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a:extLst>
              <a:ext uri="{FF2B5EF4-FFF2-40B4-BE49-F238E27FC236}">
                <a16:creationId xmlns:a16="http://schemas.microsoft.com/office/drawing/2014/main" id="{9779DAE0-DD21-4CFA-BBB9-4DD45167767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7560700"/>
              </p:ext>
            </p:extLst>
          </p:nvPr>
        </p:nvGraphicFramePr>
        <p:xfrm>
          <a:off x="4643705" y="1285875"/>
          <a:ext cx="7043304" cy="5114925"/>
        </p:xfrm>
        <a:graphic>
          <a:graphicData uri="http://schemas.openxmlformats.org/presentationml/2006/ole">
            <mc:AlternateContent xmlns:mc="http://schemas.openxmlformats.org/markup-compatibility/2006">
              <mc:Choice xmlns:v="urn:schemas-microsoft-com:vml" Requires="v">
                <p:oleObj name="Bitmap Image" r:id="rId3" imgW="6667560" imgH="5114880" progId="Paint.Picture">
                  <p:embed/>
                </p:oleObj>
              </mc:Choice>
              <mc:Fallback>
                <p:oleObj name="Bitmap Image" r:id="rId3" imgW="6667560" imgH="5114880" progId="Paint.Picture">
                  <p:embed/>
                  <p:pic>
                    <p:nvPicPr>
                      <p:cNvPr id="25" name="Object 24">
                        <a:extLst>
                          <a:ext uri="{FF2B5EF4-FFF2-40B4-BE49-F238E27FC236}">
                            <a16:creationId xmlns:a16="http://schemas.microsoft.com/office/drawing/2014/main" id="{9779DAE0-DD21-4CFA-BBB9-4DD451677678}"/>
                          </a:ext>
                          <a:ext uri="{C183D7F6-B498-43B3-948B-1728B52AA6E4}">
                            <adec:decorative xmlns:adec="http://schemas.microsoft.com/office/drawing/2017/decorative" val="1"/>
                          </a:ext>
                        </a:extLst>
                      </p:cNvPr>
                      <p:cNvPicPr/>
                      <p:nvPr/>
                    </p:nvPicPr>
                    <p:blipFill>
                      <a:blip r:embed="rId4"/>
                      <a:stretch>
                        <a:fillRect/>
                      </a:stretch>
                    </p:blipFill>
                    <p:spPr>
                      <a:xfrm>
                        <a:off x="4643705" y="1285875"/>
                        <a:ext cx="7043304" cy="5114925"/>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6D9A71F-D34A-4D8E-8593-3317DB3B22F9}"/>
              </a:ext>
            </a:extLst>
          </p:cNvPr>
          <p:cNvSpPr>
            <a:spLocks noGrp="1"/>
          </p:cNvSpPr>
          <p:nvPr>
            <p:ph type="title"/>
          </p:nvPr>
        </p:nvSpPr>
        <p:spPr/>
        <p:txBody>
          <a:bodyPr/>
          <a:lstStyle/>
          <a:p>
            <a:r>
              <a:rPr lang="en-US" dirty="0"/>
              <a:t>Follow the Zero Trust model guidelines</a:t>
            </a:r>
          </a:p>
        </p:txBody>
      </p:sp>
      <p:sp>
        <p:nvSpPr>
          <p:cNvPr id="5" name="Text Placeholder 4">
            <a:extLst>
              <a:ext uri="{FF2B5EF4-FFF2-40B4-BE49-F238E27FC236}">
                <a16:creationId xmlns:a16="http://schemas.microsoft.com/office/drawing/2014/main" id="{F3F2E6CB-34DC-456A-8428-2F1C059817EA}"/>
              </a:ext>
            </a:extLst>
          </p:cNvPr>
          <p:cNvSpPr>
            <a:spLocks noGrp="1"/>
          </p:cNvSpPr>
          <p:nvPr>
            <p:ph type="body" sz="quarter" idx="10"/>
          </p:nvPr>
        </p:nvSpPr>
        <p:spPr>
          <a:xfrm>
            <a:off x="432089" y="927822"/>
            <a:ext cx="11341268" cy="430887"/>
          </a:xfrm>
        </p:spPr>
        <p:txBody>
          <a:bodyPr/>
          <a:lstStyle/>
          <a:p>
            <a:r>
              <a:rPr lang="en-US" dirty="0"/>
              <a:t>Never trust, always verify. </a:t>
            </a:r>
          </a:p>
        </p:txBody>
      </p:sp>
      <p:sp>
        <p:nvSpPr>
          <p:cNvPr id="3" name="Rectangle 2">
            <a:extLst>
              <a:ext uri="{FF2B5EF4-FFF2-40B4-BE49-F238E27FC236}">
                <a16:creationId xmlns:a16="http://schemas.microsoft.com/office/drawing/2014/main" id="{2CFF3202-10F1-430E-874F-40E170E10D1A}"/>
              </a:ext>
              <a:ext uri="{C183D7F6-B498-43B3-948B-1728B52AA6E4}">
                <adec:decorative xmlns:adec="http://schemas.microsoft.com/office/drawing/2017/decorative" val="1"/>
              </a:ext>
            </a:extLst>
          </p:cNvPr>
          <p:cNvSpPr/>
          <p:nvPr/>
        </p:nvSpPr>
        <p:spPr bwMode="auto">
          <a:xfrm>
            <a:off x="504991" y="2362932"/>
            <a:ext cx="3021684" cy="2963132"/>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66688" indent="-166688" algn="l" defTabSz="932472" fontAlgn="base">
              <a:spcBef>
                <a:spcPct val="0"/>
              </a:spcBef>
              <a:spcAft>
                <a:spcPts val="1200"/>
              </a:spcAft>
              <a:buFont typeface="Arial" panose="020B0604020202020204" pitchFamily="34" charset="0"/>
              <a:buChar char="•"/>
            </a:pPr>
            <a:r>
              <a:rPr lang="en-US" dirty="0">
                <a:solidFill>
                  <a:schemeClr val="tx1"/>
                </a:solidFill>
                <a:ea typeface="Segoe UI" pitchFamily="34" charset="0"/>
                <a:cs typeface="Segoe UI" pitchFamily="34" charset="0"/>
              </a:rPr>
              <a:t>Employee and partner user and roles</a:t>
            </a:r>
          </a:p>
          <a:p>
            <a:pPr marL="166688" indent="-166688" algn="l" defTabSz="932472" fontAlgn="base">
              <a:spcBef>
                <a:spcPct val="0"/>
              </a:spcBef>
              <a:spcAft>
                <a:spcPts val="1200"/>
              </a:spcAft>
              <a:buFont typeface="Arial" panose="020B0604020202020204" pitchFamily="34" charset="0"/>
              <a:buChar char="•"/>
            </a:pPr>
            <a:r>
              <a:rPr lang="en-US" dirty="0">
                <a:solidFill>
                  <a:schemeClr val="tx1"/>
                </a:solidFill>
                <a:ea typeface="Segoe UI" pitchFamily="34" charset="0"/>
                <a:cs typeface="Segoe UI" pitchFamily="34" charset="0"/>
              </a:rPr>
              <a:t>Trusted and compliant devices</a:t>
            </a:r>
          </a:p>
          <a:p>
            <a:pPr marL="166688" indent="-166688" algn="l" defTabSz="932472" fontAlgn="base">
              <a:spcBef>
                <a:spcPct val="0"/>
              </a:spcBef>
              <a:spcAft>
                <a:spcPts val="1200"/>
              </a:spcAft>
              <a:buFont typeface="Arial" panose="020B0604020202020204" pitchFamily="34" charset="0"/>
              <a:buChar char="•"/>
            </a:pPr>
            <a:r>
              <a:rPr lang="en-US" dirty="0">
                <a:solidFill>
                  <a:schemeClr val="tx1"/>
                </a:solidFill>
                <a:ea typeface="Segoe UI" pitchFamily="34" charset="0"/>
                <a:cs typeface="Segoe UI" pitchFamily="34" charset="0"/>
              </a:rPr>
              <a:t>Physical and virtual location</a:t>
            </a:r>
          </a:p>
          <a:p>
            <a:pPr marL="166688" indent="-166688" algn="l" defTabSz="932472" fontAlgn="base">
              <a:spcBef>
                <a:spcPct val="0"/>
              </a:spcBef>
              <a:spcAft>
                <a:spcPts val="1200"/>
              </a:spcAft>
              <a:buFont typeface="Arial" panose="020B0604020202020204" pitchFamily="34" charset="0"/>
              <a:buChar char="•"/>
            </a:pPr>
            <a:r>
              <a:rPr lang="en-US" dirty="0">
                <a:solidFill>
                  <a:schemeClr val="tx1"/>
                </a:solidFill>
                <a:ea typeface="Segoe UI" pitchFamily="34" charset="0"/>
                <a:cs typeface="Segoe UI" pitchFamily="34" charset="0"/>
              </a:rPr>
              <a:t>Client apps and authentication method</a:t>
            </a:r>
          </a:p>
        </p:txBody>
      </p:sp>
      <p:sp>
        <p:nvSpPr>
          <p:cNvPr id="15" name="TextBox 14">
            <a:extLst>
              <a:ext uri="{FF2B5EF4-FFF2-40B4-BE49-F238E27FC236}">
                <a16:creationId xmlns:a16="http://schemas.microsoft.com/office/drawing/2014/main" id="{C5133AC2-35FE-4547-AF37-5430A75EBC79}"/>
              </a:ext>
              <a:ext uri="{C183D7F6-B498-43B3-948B-1728B52AA6E4}">
                <adec:decorative xmlns:adec="http://schemas.microsoft.com/office/drawing/2017/decorative" val="1"/>
              </a:ext>
            </a:extLst>
          </p:cNvPr>
          <p:cNvSpPr txBox="1"/>
          <p:nvPr/>
        </p:nvSpPr>
        <p:spPr>
          <a:xfrm>
            <a:off x="8476413" y="2206670"/>
            <a:ext cx="1446414" cy="553998"/>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Allow/block access</a:t>
            </a:r>
          </a:p>
        </p:txBody>
      </p:sp>
      <p:sp>
        <p:nvSpPr>
          <p:cNvPr id="16" name="TextBox 15">
            <a:extLst>
              <a:ext uri="{FF2B5EF4-FFF2-40B4-BE49-F238E27FC236}">
                <a16:creationId xmlns:a16="http://schemas.microsoft.com/office/drawing/2014/main" id="{141C2797-33B9-4DB9-AA09-0E8EB5A27E6B}"/>
              </a:ext>
              <a:ext uri="{C183D7F6-B498-43B3-948B-1728B52AA6E4}">
                <adec:decorative xmlns:adec="http://schemas.microsoft.com/office/drawing/2017/decorative" val="1"/>
              </a:ext>
            </a:extLst>
          </p:cNvPr>
          <p:cNvSpPr txBox="1"/>
          <p:nvPr/>
        </p:nvSpPr>
        <p:spPr>
          <a:xfrm>
            <a:off x="8872655" y="2875002"/>
            <a:ext cx="1446414" cy="553998"/>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Limited access</a:t>
            </a:r>
          </a:p>
        </p:txBody>
      </p:sp>
      <p:sp>
        <p:nvSpPr>
          <p:cNvPr id="18" name="TextBox 17">
            <a:extLst>
              <a:ext uri="{FF2B5EF4-FFF2-40B4-BE49-F238E27FC236}">
                <a16:creationId xmlns:a16="http://schemas.microsoft.com/office/drawing/2014/main" id="{B140F9FD-1CA4-4D28-926A-F1BAE0382647}"/>
              </a:ext>
              <a:ext uri="{C183D7F6-B498-43B3-948B-1728B52AA6E4}">
                <adec:decorative xmlns:adec="http://schemas.microsoft.com/office/drawing/2017/decorative" val="1"/>
              </a:ext>
            </a:extLst>
          </p:cNvPr>
          <p:cNvSpPr txBox="1"/>
          <p:nvPr/>
        </p:nvSpPr>
        <p:spPr>
          <a:xfrm>
            <a:off x="8939155" y="3657669"/>
            <a:ext cx="1446414" cy="553998"/>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Require</a:t>
            </a:r>
          </a:p>
          <a:p>
            <a:pPr algn="l"/>
            <a:r>
              <a:rPr lang="en-US" dirty="0">
                <a:gradFill>
                  <a:gsLst>
                    <a:gs pos="2917">
                      <a:schemeClr val="tx1"/>
                    </a:gs>
                    <a:gs pos="30000">
                      <a:schemeClr val="tx1"/>
                    </a:gs>
                  </a:gsLst>
                  <a:lin ang="5400000" scaled="0"/>
                </a:gradFill>
              </a:rPr>
              <a:t>MFA</a:t>
            </a:r>
          </a:p>
        </p:txBody>
      </p:sp>
      <p:sp>
        <p:nvSpPr>
          <p:cNvPr id="20" name="TextBox 19">
            <a:extLst>
              <a:ext uri="{FF2B5EF4-FFF2-40B4-BE49-F238E27FC236}">
                <a16:creationId xmlns:a16="http://schemas.microsoft.com/office/drawing/2014/main" id="{CF221DCA-ED64-4912-A203-3F5DE7AC2F87}"/>
              </a:ext>
              <a:ext uri="{C183D7F6-B498-43B3-948B-1728B52AA6E4}">
                <adec:decorative xmlns:adec="http://schemas.microsoft.com/office/drawing/2017/decorative" val="1"/>
              </a:ext>
            </a:extLst>
          </p:cNvPr>
          <p:cNvSpPr txBox="1"/>
          <p:nvPr/>
        </p:nvSpPr>
        <p:spPr>
          <a:xfrm>
            <a:off x="8889278" y="4373833"/>
            <a:ext cx="1496291" cy="830997"/>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Force password reset</a:t>
            </a:r>
          </a:p>
        </p:txBody>
      </p:sp>
      <p:sp>
        <p:nvSpPr>
          <p:cNvPr id="22" name="TextBox 21">
            <a:extLst>
              <a:ext uri="{FF2B5EF4-FFF2-40B4-BE49-F238E27FC236}">
                <a16:creationId xmlns:a16="http://schemas.microsoft.com/office/drawing/2014/main" id="{25FD57A9-97B0-4277-9339-F99FC97E7271}"/>
              </a:ext>
              <a:ext uri="{C183D7F6-B498-43B3-948B-1728B52AA6E4}">
                <adec:decorative xmlns:adec="http://schemas.microsoft.com/office/drawing/2017/decorative" val="1"/>
              </a:ext>
            </a:extLst>
          </p:cNvPr>
          <p:cNvSpPr txBox="1"/>
          <p:nvPr/>
        </p:nvSpPr>
        <p:spPr>
          <a:xfrm>
            <a:off x="8451474" y="5318666"/>
            <a:ext cx="1496291" cy="553998"/>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Block legacy authentication</a:t>
            </a:r>
          </a:p>
        </p:txBody>
      </p:sp>
      <p:sp>
        <p:nvSpPr>
          <p:cNvPr id="24" name="Arrow: Right 23">
            <a:extLst>
              <a:ext uri="{FF2B5EF4-FFF2-40B4-BE49-F238E27FC236}">
                <a16:creationId xmlns:a16="http://schemas.microsoft.com/office/drawing/2014/main" id="{3615A9BE-DE94-437D-9157-E43010893503}"/>
              </a:ext>
              <a:ext uri="{C183D7F6-B498-43B3-948B-1728B52AA6E4}">
                <adec:decorative xmlns:adec="http://schemas.microsoft.com/office/drawing/2017/decorative" val="1"/>
              </a:ext>
            </a:extLst>
          </p:cNvPr>
          <p:cNvSpPr/>
          <p:nvPr/>
        </p:nvSpPr>
        <p:spPr bwMode="auto">
          <a:xfrm>
            <a:off x="3848658" y="3519169"/>
            <a:ext cx="615142" cy="83099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D8E8B0D6-6020-48E3-A218-23F15E6C3F74}"/>
              </a:ext>
              <a:ext uri="{C183D7F6-B498-43B3-948B-1728B52AA6E4}">
                <adec:decorative xmlns:adec="http://schemas.microsoft.com/office/drawing/2017/decorative" val="1"/>
              </a:ext>
            </a:extLst>
          </p:cNvPr>
          <p:cNvSpPr txBox="1"/>
          <p:nvPr/>
        </p:nvSpPr>
        <p:spPr>
          <a:xfrm>
            <a:off x="3576550" y="3216956"/>
            <a:ext cx="1446414"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Conditions</a:t>
            </a:r>
          </a:p>
        </p:txBody>
      </p:sp>
    </p:spTree>
    <p:extLst>
      <p:ext uri="{BB962C8B-B14F-4D97-AF65-F5344CB8AC3E}">
        <p14:creationId xmlns:p14="http://schemas.microsoft.com/office/powerpoint/2010/main" val="21462769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vert="horz" wrap="square" lIns="0" tIns="91440" rIns="146304" bIns="91440" rtlCol="0" anchor="t">
            <a:normAutofit/>
          </a:bodyPr>
          <a:lstStyle/>
          <a:p>
            <a:r>
              <a:rPr lang="en-US" b="0" kern="1200" cap="none" spc="-49" baseline="0" dirty="0">
                <a:ln w="3175">
                  <a:noFill/>
                </a:ln>
                <a:effectLst/>
                <a:latin typeface="+mj-lt"/>
                <a:ea typeface="+mn-ea"/>
                <a:cs typeface="Segoe UI" pitchFamily="34" charset="0"/>
              </a:rPr>
              <a:t>What is identity and access management</a:t>
            </a:r>
          </a:p>
        </p:txBody>
      </p:sp>
      <p:graphicFrame>
        <p:nvGraphicFramePr>
          <p:cNvPr id="5" name="Table 4">
            <a:extLst>
              <a:ext uri="{FF2B5EF4-FFF2-40B4-BE49-F238E27FC236}">
                <a16:creationId xmlns:a16="http://schemas.microsoft.com/office/drawing/2014/main" id="{0120F243-6F82-4BE3-8886-51707D955528}"/>
              </a:ext>
            </a:extLst>
          </p:cNvPr>
          <p:cNvGraphicFramePr/>
          <p:nvPr>
            <p:extLst>
              <p:ext uri="{D42A27DB-BD31-4B8C-83A1-F6EECF244321}">
                <p14:modId xmlns:p14="http://schemas.microsoft.com/office/powerpoint/2010/main" val="1019563722"/>
              </p:ext>
            </p:extLst>
          </p:nvPr>
        </p:nvGraphicFramePr>
        <p:xfrm>
          <a:off x="496668" y="3675355"/>
          <a:ext cx="11198663" cy="2557414"/>
        </p:xfrm>
        <a:graphic>
          <a:graphicData uri="http://schemas.openxmlformats.org/drawingml/2006/table">
            <a:tbl>
              <a:tblPr firstRow="1">
                <a:tableStyleId>{5C22544A-7EE6-4342-B048-85BDC9FD1C3A}</a:tableStyleId>
              </a:tblPr>
              <a:tblGrid>
                <a:gridCol w="7088490">
                  <a:extLst>
                    <a:ext uri="{9D8B030D-6E8A-4147-A177-3AD203B41FA5}">
                      <a16:colId xmlns:a16="http://schemas.microsoft.com/office/drawing/2014/main" val="1876290195"/>
                    </a:ext>
                  </a:extLst>
                </a:gridCol>
                <a:gridCol w="4110173">
                  <a:extLst>
                    <a:ext uri="{9D8B030D-6E8A-4147-A177-3AD203B41FA5}">
                      <a16:colId xmlns:a16="http://schemas.microsoft.com/office/drawing/2014/main" val="394588904"/>
                    </a:ext>
                  </a:extLst>
                </a:gridCol>
              </a:tblGrid>
              <a:tr h="406011">
                <a:tc>
                  <a:txBody>
                    <a:bodyPr/>
                    <a:lstStyle/>
                    <a:p>
                      <a:pPr algn="ctr" fontAlgn="ctr">
                        <a:spcBef>
                          <a:spcPts val="0"/>
                        </a:spcBef>
                        <a:spcAft>
                          <a:spcPts val="0"/>
                        </a:spcAft>
                      </a:pPr>
                      <a:r>
                        <a:rPr lang="en-US" sz="1800" u="none" strike="noStrike" dirty="0">
                          <a:solidFill>
                            <a:schemeClr val="bg1"/>
                          </a:solidFill>
                          <a:effectLst/>
                        </a:rPr>
                        <a:t>If you need this</a:t>
                      </a:r>
                      <a:endParaRPr lang="en-US" sz="1800" b="0" i="0" u="none" strike="noStrike" dirty="0">
                        <a:solidFill>
                          <a:schemeClr val="bg1"/>
                        </a:solidFill>
                        <a:effectLst/>
                        <a:latin typeface="Arial" panose="020B0604020202020204" pitchFamily="34" charset="0"/>
                      </a:endParaRPr>
                    </a:p>
                  </a:txBody>
                  <a:tcPr marL="81499" marR="81499" marT="96317" marB="963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algn="ctr" fontAlgn="ctr">
                        <a:spcBef>
                          <a:spcPts val="0"/>
                        </a:spcBef>
                        <a:spcAft>
                          <a:spcPts val="0"/>
                        </a:spcAft>
                      </a:pPr>
                      <a:r>
                        <a:rPr lang="en-US" sz="1800" u="none" strike="noStrike" dirty="0">
                          <a:solidFill>
                            <a:schemeClr val="bg1"/>
                          </a:solidFill>
                          <a:effectLst/>
                        </a:rPr>
                        <a:t>Use this</a:t>
                      </a:r>
                      <a:endParaRPr lang="en-US" sz="1800" b="0" i="0" u="none" strike="noStrike" dirty="0">
                        <a:solidFill>
                          <a:schemeClr val="bg1"/>
                        </a:solidFill>
                        <a:effectLst/>
                        <a:latin typeface="Arial" panose="020B0604020202020204" pitchFamily="34" charset="0"/>
                      </a:endParaRPr>
                    </a:p>
                  </a:txBody>
                  <a:tcPr marL="81499" marR="81499" marT="96317" marB="963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3156142014"/>
                  </a:ext>
                </a:extLst>
              </a:tr>
              <a:tr h="574935">
                <a:tc>
                  <a:txBody>
                    <a:bodyPr/>
                    <a:lstStyle/>
                    <a:p>
                      <a:pPr algn="l" fontAlgn="ctr">
                        <a:spcBef>
                          <a:spcPts val="0"/>
                        </a:spcBef>
                        <a:spcAft>
                          <a:spcPts val="0"/>
                        </a:spcAft>
                      </a:pPr>
                      <a:r>
                        <a:rPr lang="en-US" sz="1800" u="none" strike="noStrike" dirty="0">
                          <a:solidFill>
                            <a:schemeClr val="tx1"/>
                          </a:solidFill>
                          <a:effectLst/>
                        </a:rPr>
                        <a:t>Provide identity and access management for employees in a cloud or hybrid environment.</a:t>
                      </a:r>
                      <a:endParaRPr lang="en-US" sz="1800" b="0" i="0" u="none" strike="noStrike" dirty="0">
                        <a:solidFill>
                          <a:schemeClr val="tx1"/>
                        </a:solidFill>
                        <a:effectLst/>
                        <a:latin typeface="Arial" panose="020B0604020202020204" pitchFamily="34" charset="0"/>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l">
                        <a:lnSpc>
                          <a:spcPct val="100000"/>
                        </a:lnSpc>
                        <a:buNone/>
                      </a:pPr>
                      <a:r>
                        <a:rPr lang="en-US" sz="1800" b="0" i="0" u="none" strike="noStrike" baseline="0" noProof="0">
                          <a:solidFill>
                            <a:srgbClr val="000000"/>
                          </a:solidFill>
                          <a:effectLst/>
                          <a:latin typeface="Segoe UI"/>
                        </a:rPr>
                        <a:t>Microsoft Entra ID</a:t>
                      </a:r>
                      <a:r>
                        <a:rPr lang="en-US" sz="1800" u="none" strike="noStrike">
                          <a:solidFill>
                            <a:schemeClr val="tx1"/>
                          </a:solidFill>
                          <a:effectLst/>
                        </a:rPr>
                        <a:t> </a:t>
                      </a:r>
                      <a:endParaRPr lang="en-US" sz="1800" b="0" i="0" u="none" strike="noStrike" dirty="0">
                        <a:solidFill>
                          <a:schemeClr val="tx1"/>
                        </a:solidFill>
                        <a:effectLst/>
                        <a:latin typeface="Arial"/>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6678912"/>
                  </a:ext>
                </a:extLst>
              </a:tr>
              <a:tr h="574935">
                <a:tc>
                  <a:txBody>
                    <a:bodyPr/>
                    <a:lstStyle/>
                    <a:p>
                      <a:pPr algn="l" fontAlgn="ctr">
                        <a:spcBef>
                          <a:spcPts val="0"/>
                        </a:spcBef>
                        <a:spcAft>
                          <a:spcPts val="0"/>
                        </a:spcAft>
                      </a:pPr>
                      <a:r>
                        <a:rPr lang="en-US" sz="1800" u="none" strike="noStrike">
                          <a:solidFill>
                            <a:schemeClr val="tx1"/>
                          </a:solidFill>
                          <a:effectLst/>
                        </a:rPr>
                        <a:t>Collaborate with guest users and external business partners like suppliers and vendors.</a:t>
                      </a:r>
                      <a:endParaRPr lang="en-US" sz="1800" b="0" i="0" u="none" strike="noStrike">
                        <a:solidFill>
                          <a:schemeClr val="tx1"/>
                        </a:solidFill>
                        <a:effectLst/>
                        <a:latin typeface="Arial" panose="020B0604020202020204" pitchFamily="34" charset="0"/>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u="none" strike="noStrike">
                          <a:solidFill>
                            <a:schemeClr val="tx1"/>
                          </a:solidFill>
                          <a:effectLst/>
                        </a:rPr>
                        <a:t>Microsoft Entra B2B </a:t>
                      </a:r>
                      <a:endParaRPr lang="en-US" sz="1800" b="0" i="0" u="none" strike="noStrike" dirty="0">
                        <a:solidFill>
                          <a:schemeClr val="tx1"/>
                        </a:solidFill>
                        <a:effectLst/>
                        <a:latin typeface="Arial" panose="020B0604020202020204" pitchFamily="34" charset="0"/>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9286012"/>
                  </a:ext>
                </a:extLst>
              </a:tr>
              <a:tr h="574935">
                <a:tc>
                  <a:txBody>
                    <a:bodyPr/>
                    <a:lstStyle/>
                    <a:p>
                      <a:pPr algn="l" fontAlgn="ctr">
                        <a:spcBef>
                          <a:spcPts val="0"/>
                        </a:spcBef>
                        <a:spcAft>
                          <a:spcPts val="0"/>
                        </a:spcAft>
                      </a:pPr>
                      <a:r>
                        <a:rPr lang="en-US" sz="1800" u="none" strike="noStrike" dirty="0">
                          <a:solidFill>
                            <a:schemeClr val="tx1"/>
                          </a:solidFill>
                          <a:effectLst/>
                        </a:rPr>
                        <a:t>Control how customers sign up, sign in, and manage their profiles when they use your applications.</a:t>
                      </a:r>
                      <a:endParaRPr lang="en-US" sz="1800" b="0" i="0" u="none" strike="noStrike" dirty="0">
                        <a:solidFill>
                          <a:schemeClr val="tx1"/>
                        </a:solidFill>
                        <a:effectLst/>
                        <a:latin typeface="Arial" panose="020B0604020202020204" pitchFamily="34" charset="0"/>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u="none" strike="noStrike" dirty="0">
                          <a:solidFill>
                            <a:schemeClr val="tx1"/>
                          </a:solidFill>
                          <a:effectLst/>
                        </a:rPr>
                        <a:t>Azure AD Business to Consumer (B2C) </a:t>
                      </a:r>
                      <a:endParaRPr lang="en-US" sz="1800" b="0" i="0" u="none" strike="noStrike" dirty="0">
                        <a:solidFill>
                          <a:schemeClr val="tx1"/>
                        </a:solidFill>
                        <a:effectLst/>
                        <a:latin typeface="Arial" panose="020B0604020202020204" pitchFamily="34" charset="0"/>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9697873"/>
                  </a:ext>
                </a:extLst>
              </a:tr>
            </a:tbl>
          </a:graphicData>
        </a:graphic>
      </p:graphicFrame>
      <p:sp>
        <p:nvSpPr>
          <p:cNvPr id="11" name="TextBox 10">
            <a:extLst>
              <a:ext uri="{FF2B5EF4-FFF2-40B4-BE49-F238E27FC236}">
                <a16:creationId xmlns:a16="http://schemas.microsoft.com/office/drawing/2014/main" id="{9464646D-8933-4CFA-BE00-4332DECF41A4}"/>
              </a:ext>
            </a:extLst>
          </p:cNvPr>
          <p:cNvSpPr txBox="1"/>
          <p:nvPr/>
        </p:nvSpPr>
        <p:spPr>
          <a:xfrm>
            <a:off x="237862" y="2036823"/>
            <a:ext cx="4022576" cy="9264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Unified identity management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Seamless user experience</a:t>
            </a:r>
          </a:p>
        </p:txBody>
      </p:sp>
      <p:sp>
        <p:nvSpPr>
          <p:cNvPr id="15" name="TextBox 14">
            <a:extLst>
              <a:ext uri="{FF2B5EF4-FFF2-40B4-BE49-F238E27FC236}">
                <a16:creationId xmlns:a16="http://schemas.microsoft.com/office/drawing/2014/main" id="{84DA9F51-AB4F-4BFA-B339-BAA004FE04D3}"/>
              </a:ext>
            </a:extLst>
          </p:cNvPr>
          <p:cNvSpPr txBox="1"/>
          <p:nvPr/>
        </p:nvSpPr>
        <p:spPr>
          <a:xfrm>
            <a:off x="4648096" y="1559854"/>
            <a:ext cx="6068713" cy="1634294"/>
          </a:xfrm>
          <a:prstGeom prst="rect">
            <a:avLst/>
          </a:prstGeom>
          <a:noFill/>
        </p:spPr>
        <p:txBody>
          <a:bodyPr wrap="non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Allowed by role-based access control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Verified by conditional access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Monitored by Microsoft Entra ID Protection</a:t>
            </a:r>
            <a:endParaRPr lang="en-US" sz="2000" dirty="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Confirmed by Microsoft </a:t>
            </a:r>
            <a:r>
              <a:rPr lang="en-US" sz="2000" dirty="0" err="1">
                <a:gradFill>
                  <a:gsLst>
                    <a:gs pos="2917">
                      <a:schemeClr val="tx1"/>
                    </a:gs>
                    <a:gs pos="30000">
                      <a:schemeClr val="tx1"/>
                    </a:gs>
                  </a:gsLst>
                  <a:lin ang="5400000" scaled="0"/>
                </a:gradFill>
              </a:rPr>
              <a:t>Entra</a:t>
            </a:r>
            <a:r>
              <a:rPr lang="en-US" sz="2000" dirty="0">
                <a:gradFill>
                  <a:gsLst>
                    <a:gs pos="2917">
                      <a:schemeClr val="tx1"/>
                    </a:gs>
                    <a:gs pos="30000">
                      <a:schemeClr val="tx1"/>
                    </a:gs>
                  </a:gsLst>
                  <a:lin ang="5400000" scaled="0"/>
                </a:gradFill>
              </a:rPr>
              <a:t> ID access reviews</a:t>
            </a:r>
          </a:p>
        </p:txBody>
      </p:sp>
      <p:pic>
        <p:nvPicPr>
          <p:cNvPr id="19" name="Picture 18">
            <a:extLst>
              <a:ext uri="{FF2B5EF4-FFF2-40B4-BE49-F238E27FC236}">
                <a16:creationId xmlns:a16="http://schemas.microsoft.com/office/drawing/2014/main" id="{C80CA769-F7DF-44B3-9DA4-33C94ECCC87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81566" y="1727234"/>
            <a:ext cx="1120028" cy="1336808"/>
          </a:xfrm>
          <a:prstGeom prst="rect">
            <a:avLst/>
          </a:prstGeom>
        </p:spPr>
      </p:pic>
      <p:sp>
        <p:nvSpPr>
          <p:cNvPr id="20" name="Arrow: Right 19">
            <a:extLst>
              <a:ext uri="{FF2B5EF4-FFF2-40B4-BE49-F238E27FC236}">
                <a16:creationId xmlns:a16="http://schemas.microsoft.com/office/drawing/2014/main" id="{2ED34D1F-7076-4B42-88B9-AF7C1AEA8529}"/>
              </a:ext>
              <a:ext uri="{C183D7F6-B498-43B3-948B-1728B52AA6E4}">
                <adec:decorative xmlns:adec="http://schemas.microsoft.com/office/drawing/2017/decorative" val="1"/>
              </a:ext>
            </a:extLst>
          </p:cNvPr>
          <p:cNvSpPr/>
          <p:nvPr/>
        </p:nvSpPr>
        <p:spPr bwMode="auto">
          <a:xfrm>
            <a:off x="4320759" y="2074126"/>
            <a:ext cx="267016" cy="7917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09C84BD3-3F4E-4013-9D21-C2D640CD25C3}"/>
              </a:ext>
              <a:ext uri="{C183D7F6-B498-43B3-948B-1728B52AA6E4}">
                <adec:decorative xmlns:adec="http://schemas.microsoft.com/office/drawing/2017/decorative" val="1"/>
              </a:ext>
            </a:extLst>
          </p:cNvPr>
          <p:cNvSpPr/>
          <p:nvPr/>
        </p:nvSpPr>
        <p:spPr bwMode="auto">
          <a:xfrm>
            <a:off x="10197486" y="1912726"/>
            <a:ext cx="267016" cy="7917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24BED65-ED3B-4365-ABD4-D86656ABBA8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88601" y="1301374"/>
            <a:ext cx="765750" cy="862988"/>
          </a:xfrm>
          <a:prstGeom prst="rect">
            <a:avLst/>
          </a:prstGeom>
        </p:spPr>
      </p:pic>
    </p:spTree>
    <p:extLst>
      <p:ext uri="{BB962C8B-B14F-4D97-AF65-F5344CB8AC3E}">
        <p14:creationId xmlns:p14="http://schemas.microsoft.com/office/powerpoint/2010/main" val="14722837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9E88D8-3DF5-4FF6-AD1F-47477244A8C6}"/>
              </a:ext>
            </a:extLst>
          </p:cNvPr>
          <p:cNvSpPr>
            <a:spLocks noGrp="1"/>
          </p:cNvSpPr>
          <p:nvPr>
            <p:ph type="title"/>
          </p:nvPr>
        </p:nvSpPr>
        <p:spPr>
          <a:xfrm>
            <a:off x="569911" y="3446165"/>
            <a:ext cx="6345239" cy="553998"/>
          </a:xfrm>
        </p:spPr>
        <p:txBody>
          <a:bodyPr/>
          <a:lstStyle/>
          <a:p>
            <a:r>
              <a:rPr lang="en-US" dirty="0">
                <a:cs typeface="Segoe UI"/>
              </a:rPr>
              <a:t>Design for Microsoft Entra ID</a:t>
            </a:r>
            <a:endParaRPr lang="en-US" dirty="0"/>
          </a:p>
        </p:txBody>
      </p:sp>
    </p:spTree>
    <p:extLst>
      <p:ext uri="{BB962C8B-B14F-4D97-AF65-F5344CB8AC3E}">
        <p14:creationId xmlns:p14="http://schemas.microsoft.com/office/powerpoint/2010/main" val="27520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a:cs typeface="Segoe UI"/>
              </a:rPr>
              <a:t>When to use Microsoft Entra ID</a:t>
            </a:r>
            <a:endParaRPr lang="en-US" dirty="0"/>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10"/>
          </p:nvPr>
        </p:nvSpPr>
        <p:spPr>
          <a:xfrm>
            <a:off x="432089" y="990866"/>
            <a:ext cx="11341268" cy="769441"/>
          </a:xfrm>
        </p:spPr>
        <p:txBody>
          <a:bodyPr vert="horz" wrap="square" lIns="0" tIns="45720" rIns="0" bIns="45720" rtlCol="0" anchor="t">
            <a:spAutoFit/>
          </a:bodyPr>
          <a:lstStyle/>
          <a:p>
            <a:r>
              <a:rPr lang="en-US" dirty="0"/>
              <a:t>Microsoft Entra ID is a cloud-based solution for identity and access management. Microsoft Entra ID is a multitenant, cloud-based directory, and identity management service.</a:t>
            </a:r>
          </a:p>
        </p:txBody>
      </p:sp>
      <p:sp>
        <p:nvSpPr>
          <p:cNvPr id="9" name="TextBox 8">
            <a:extLst>
              <a:ext uri="{FF2B5EF4-FFF2-40B4-BE49-F238E27FC236}">
                <a16:creationId xmlns:a16="http://schemas.microsoft.com/office/drawing/2014/main" id="{FEF7AEDC-208F-466E-94F8-DA933F99CD3F}"/>
              </a:ext>
            </a:extLst>
          </p:cNvPr>
          <p:cNvSpPr txBox="1"/>
          <p:nvPr/>
        </p:nvSpPr>
        <p:spPr>
          <a:xfrm>
            <a:off x="432089" y="2200939"/>
            <a:ext cx="4808505" cy="1938992"/>
          </a:xfrm>
          <a:prstGeom prst="rect">
            <a:avLst/>
          </a:prstGeom>
          <a:noFill/>
        </p:spPr>
        <p:txBody>
          <a:bodyPr wrap="square" lIns="91440" tIns="45720" rIns="91440" bIns="45720" anchor="t">
            <a:spAutoFit/>
          </a:bodyPr>
          <a:lstStyle/>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Centralize identity management</a:t>
            </a:r>
          </a:p>
          <a:p>
            <a:pPr marL="285750" indent="-285750">
              <a:spcAft>
                <a:spcPts val="1200"/>
              </a:spcAft>
              <a:buSzPct val="90000"/>
              <a:buFont typeface="Arial" panose="020B0604020202020204" pitchFamily="34" charset="0"/>
              <a:buChar char="•"/>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Establish a single </a:t>
            </a:r>
            <a:r>
              <a:rPr lang="en-US" sz="2000" spc="-49" dirty="0">
                <a:solidFill>
                  <a:srgbClr val="000000"/>
                </a:solidFill>
                <a:latin typeface="Segoe UI"/>
              </a:rPr>
              <a:t>Microsoft Entra tenant</a:t>
            </a:r>
            <a:endParaRPr lang="en-US" sz="2000" b="0" i="0" u="none" strike="noStrike" kern="1200" cap="none" spc="-49" normalizeH="0" baseline="0" noProof="0" dirty="0">
              <a:ln>
                <a:noFill/>
              </a:ln>
              <a:solidFill>
                <a:srgbClr val="000000"/>
              </a:solidFill>
              <a:effectLst/>
              <a:uLnTx/>
              <a:uFillTx/>
              <a:latin typeface="Segoe UI"/>
              <a:cs typeface="Segoe UI"/>
            </a:endParaRPr>
          </a:p>
          <a:p>
            <a:pPr marL="285750" indent="-285750">
              <a:spcAft>
                <a:spcPts val="1200"/>
              </a:spcAft>
              <a:buSzPct val="90000"/>
              <a:buFont typeface="Arial" panose="020B0604020202020204" pitchFamily="34" charset="0"/>
              <a:buChar char="•"/>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Use </a:t>
            </a:r>
            <a:r>
              <a:rPr lang="en-US" sz="2000" spc="-49" dirty="0">
                <a:solidFill>
                  <a:srgbClr val="000000"/>
                </a:solidFill>
                <a:latin typeface="Segoe UI"/>
              </a:rPr>
              <a:t>Microsoft Entra</a:t>
            </a:r>
            <a:r>
              <a:rPr kumimoji="0" lang="en-US" sz="2000" b="0" i="0" u="none" strike="noStrike" kern="1200" cap="none" spc="-49" normalizeH="0" baseline="0" noProof="0" dirty="0">
                <a:ln>
                  <a:noFill/>
                </a:ln>
                <a:solidFill>
                  <a:srgbClr val="000000"/>
                </a:solidFill>
                <a:effectLst/>
                <a:uLnTx/>
                <a:uFillTx/>
                <a:latin typeface="Segoe UI"/>
                <a:ea typeface="+mn-ea"/>
                <a:cs typeface="+mn-cs"/>
              </a:rPr>
              <a:t> </a:t>
            </a:r>
            <a:r>
              <a:rPr kumimoji="0" lang="en-US" sz="2000" b="0" i="0" u="none" strike="noStrike" kern="1200" cap="none" spc="-49" normalizeH="0" baseline="0">
                <a:ln>
                  <a:noFill/>
                </a:ln>
                <a:solidFill>
                  <a:srgbClr val="000000"/>
                </a:solidFill>
                <a:effectLst/>
                <a:uLnTx/>
                <a:uFillTx/>
                <a:latin typeface="Segoe UI"/>
                <a:ea typeface="+mn-ea"/>
                <a:cs typeface="+mn-cs"/>
              </a:rPr>
              <a:t>Connect Sync,</a:t>
            </a:r>
            <a:r>
              <a:rPr kumimoji="0" lang="en-US" sz="2000" b="0" i="0" u="none" strike="noStrike" kern="1200" cap="none" spc="-49" normalizeH="0" baseline="0" noProof="0" dirty="0">
                <a:ln>
                  <a:noFill/>
                </a:ln>
                <a:solidFill>
                  <a:srgbClr val="000000"/>
                </a:solidFill>
                <a:effectLst/>
                <a:uLnTx/>
                <a:uFillTx/>
                <a:latin typeface="Segoe UI"/>
                <a:ea typeface="+mn-ea"/>
                <a:cs typeface="+mn-cs"/>
              </a:rPr>
              <a:t> or</a:t>
            </a:r>
            <a:r>
              <a:rPr lang="en-US" sz="2000" spc="-49" dirty="0">
                <a:solidFill>
                  <a:srgbClr val="000000"/>
                </a:solidFill>
                <a:latin typeface="Segoe UI"/>
              </a:rPr>
              <a:t> Microsoft Entra</a:t>
            </a:r>
            <a:r>
              <a:rPr kumimoji="0" lang="en-US" sz="2000" b="0" i="0" u="none" strike="noStrike" kern="1200" cap="none" spc="-49" normalizeH="0" baseline="0" noProof="0" dirty="0">
                <a:ln>
                  <a:noFill/>
                </a:ln>
                <a:solidFill>
                  <a:srgbClr val="000000"/>
                </a:solidFill>
                <a:effectLst/>
                <a:uLnTx/>
                <a:uFillTx/>
                <a:latin typeface="Segoe UI"/>
                <a:ea typeface="+mn-ea"/>
                <a:cs typeface="+mn-cs"/>
              </a:rPr>
              <a:t> Cloud </a:t>
            </a:r>
            <a:r>
              <a:rPr lang="en-US" sz="2000" spc="-49" dirty="0">
                <a:solidFill>
                  <a:srgbClr val="000000"/>
                </a:solidFill>
                <a:latin typeface="Segoe UI"/>
              </a:rPr>
              <a:t>Sync </a:t>
            </a:r>
            <a:r>
              <a:rPr kumimoji="0" lang="en-US" sz="2000" b="0" i="0" u="none" strike="noStrike" kern="1200" cap="none" spc="-49" normalizeH="0" baseline="0" noProof="0" dirty="0">
                <a:ln>
                  <a:noFill/>
                </a:ln>
                <a:solidFill>
                  <a:srgbClr val="000000"/>
                </a:solidFill>
                <a:effectLst/>
                <a:uLnTx/>
                <a:uFillTx/>
                <a:latin typeface="Segoe UI"/>
                <a:ea typeface="+mn-ea"/>
                <a:cs typeface="+mn-cs"/>
              </a:rPr>
              <a:t>for hybrid identity synchronization</a:t>
            </a:r>
          </a:p>
        </p:txBody>
      </p:sp>
      <p:grpSp>
        <p:nvGrpSpPr>
          <p:cNvPr id="3" name="Group 2" descr="ADDS uses Azure AD Connect to access Azure AD. ">
            <a:extLst>
              <a:ext uri="{FF2B5EF4-FFF2-40B4-BE49-F238E27FC236}">
                <a16:creationId xmlns:a16="http://schemas.microsoft.com/office/drawing/2014/main" id="{7956975C-B972-4D98-9B9D-1CB7CB59C875}"/>
              </a:ext>
            </a:extLst>
          </p:cNvPr>
          <p:cNvGrpSpPr/>
          <p:nvPr/>
        </p:nvGrpSpPr>
        <p:grpSpPr>
          <a:xfrm>
            <a:off x="5240594" y="2167076"/>
            <a:ext cx="6692475" cy="3330157"/>
            <a:chOff x="5240594" y="2167076"/>
            <a:chExt cx="6692475" cy="3330157"/>
          </a:xfrm>
        </p:grpSpPr>
        <p:grpSp>
          <p:nvGrpSpPr>
            <p:cNvPr id="7" name="Group 6" descr="ADDS uses Azure AD Connect to access Azure AD.">
              <a:extLst>
                <a:ext uri="{FF2B5EF4-FFF2-40B4-BE49-F238E27FC236}">
                  <a16:creationId xmlns:a16="http://schemas.microsoft.com/office/drawing/2014/main" id="{0F2A55E8-C9B3-4DED-8A0A-70879232F09C}"/>
                </a:ext>
              </a:extLst>
            </p:cNvPr>
            <p:cNvGrpSpPr/>
            <p:nvPr/>
          </p:nvGrpSpPr>
          <p:grpSpPr>
            <a:xfrm>
              <a:off x="5240594" y="2167076"/>
              <a:ext cx="6692475" cy="3330157"/>
              <a:chOff x="411710" y="937331"/>
              <a:chExt cx="6692475" cy="3330157"/>
            </a:xfrm>
          </p:grpSpPr>
          <p:cxnSp>
            <p:nvCxnSpPr>
              <p:cNvPr id="10" name="Straight Connector 9">
                <a:extLst>
                  <a:ext uri="{FF2B5EF4-FFF2-40B4-BE49-F238E27FC236}">
                    <a16:creationId xmlns:a16="http://schemas.microsoft.com/office/drawing/2014/main" id="{DE53684B-DF1A-446D-944A-1350E22F5C47}"/>
                  </a:ext>
                </a:extLst>
              </p:cNvPr>
              <p:cNvCxnSpPr>
                <a:cxnSpLocks/>
              </p:cNvCxnSpPr>
              <p:nvPr/>
            </p:nvCxnSpPr>
            <p:spPr>
              <a:xfrm>
                <a:off x="3350222" y="1461491"/>
                <a:ext cx="0" cy="278539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D2FD298-F03D-4208-A82E-ABA144E4F282}"/>
                  </a:ext>
                </a:extLst>
              </p:cNvPr>
              <p:cNvGrpSpPr/>
              <p:nvPr/>
            </p:nvGrpSpPr>
            <p:grpSpPr>
              <a:xfrm>
                <a:off x="411710" y="1884784"/>
                <a:ext cx="6516692" cy="2382704"/>
                <a:chOff x="290708" y="1551921"/>
                <a:chExt cx="6516692" cy="2382704"/>
              </a:xfrm>
            </p:grpSpPr>
            <p:sp>
              <p:nvSpPr>
                <p:cNvPr id="15" name="TextBox 14">
                  <a:extLst>
                    <a:ext uri="{FF2B5EF4-FFF2-40B4-BE49-F238E27FC236}">
                      <a16:creationId xmlns:a16="http://schemas.microsoft.com/office/drawing/2014/main" id="{825F7E69-524A-420B-8B0F-39EAA5ECC983}"/>
                    </a:ext>
                  </a:extLst>
                </p:cNvPr>
                <p:cNvSpPr txBox="1"/>
                <p:nvPr/>
              </p:nvSpPr>
              <p:spPr>
                <a:xfrm>
                  <a:off x="3997818" y="2411131"/>
                  <a:ext cx="2809582" cy="1523494"/>
                </a:xfrm>
                <a:prstGeom prst="rect">
                  <a:avLst/>
                </a:prstGeom>
                <a:noFill/>
              </p:spPr>
              <p:txBody>
                <a:bodyPr wrap="square" lIns="182880" tIns="146304" rIns="182880" bIns="146304" rtlCol="0" anchor="t">
                  <a:spAutoFit/>
                </a:bodyPr>
                <a:lstStyle/>
                <a:p>
                  <a:pPr algn="ctr">
                    <a:lnSpc>
                      <a:spcPct val="90000"/>
                    </a:lnSpc>
                    <a:spcAft>
                      <a:spcPts val="600"/>
                    </a:spcAft>
                  </a:pPr>
                  <a:r>
                    <a:rPr lang="en-US" sz="1750">
                      <a:gradFill>
                        <a:gsLst>
                          <a:gs pos="2917">
                            <a:schemeClr val="tx1"/>
                          </a:gs>
                          <a:gs pos="30000">
                            <a:schemeClr val="tx1"/>
                          </a:gs>
                        </a:gsLst>
                        <a:lin ang="5400000" scaled="0"/>
                      </a:gradFill>
                    </a:rPr>
                    <a:t>Microsoft Entra ID</a:t>
                  </a:r>
                  <a:endParaRPr lang="en-US"/>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Internal users</a:t>
                  </a: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On-premises users</a:t>
                  </a: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Guest users (B2B)</a:t>
                  </a:r>
                </a:p>
              </p:txBody>
            </p:sp>
            <p:grpSp>
              <p:nvGrpSpPr>
                <p:cNvPr id="16" name="Group 15">
                  <a:extLst>
                    <a:ext uri="{FF2B5EF4-FFF2-40B4-BE49-F238E27FC236}">
                      <a16:creationId xmlns:a16="http://schemas.microsoft.com/office/drawing/2014/main" id="{B649BD80-DC8B-460B-971F-522CCF87E2FC}"/>
                    </a:ext>
                  </a:extLst>
                </p:cNvPr>
                <p:cNvGrpSpPr/>
                <p:nvPr/>
              </p:nvGrpSpPr>
              <p:grpSpPr>
                <a:xfrm>
                  <a:off x="290708" y="1551921"/>
                  <a:ext cx="5096224" cy="1602395"/>
                  <a:chOff x="290708" y="1551921"/>
                  <a:chExt cx="5096224" cy="1602395"/>
                </a:xfrm>
              </p:grpSpPr>
              <p:sp>
                <p:nvSpPr>
                  <p:cNvPr id="21" name="TextBox 20">
                    <a:extLst>
                      <a:ext uri="{FF2B5EF4-FFF2-40B4-BE49-F238E27FC236}">
                        <a16:creationId xmlns:a16="http://schemas.microsoft.com/office/drawing/2014/main" id="{100C2BC0-53CA-480C-8C37-6A91BEB0AAF5}"/>
                      </a:ext>
                    </a:extLst>
                  </p:cNvPr>
                  <p:cNvSpPr txBox="1"/>
                  <p:nvPr/>
                </p:nvSpPr>
                <p:spPr>
                  <a:xfrm>
                    <a:off x="290708" y="2360252"/>
                    <a:ext cx="2375782"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Active Directory Domain Services</a:t>
                    </a:r>
                  </a:p>
                </p:txBody>
              </p:sp>
              <p:cxnSp>
                <p:nvCxnSpPr>
                  <p:cNvPr id="22" name="Straight Arrow Connector 21">
                    <a:extLst>
                      <a:ext uri="{FF2B5EF4-FFF2-40B4-BE49-F238E27FC236}">
                        <a16:creationId xmlns:a16="http://schemas.microsoft.com/office/drawing/2014/main" id="{79DD6474-8BBE-427F-9B38-C79DF4A60C14}"/>
                      </a:ext>
                    </a:extLst>
                  </p:cNvPr>
                  <p:cNvCxnSpPr>
                    <a:cxnSpLocks/>
                  </p:cNvCxnSpPr>
                  <p:nvPr/>
                </p:nvCxnSpPr>
                <p:spPr>
                  <a:xfrm>
                    <a:off x="1973475" y="1994731"/>
                    <a:ext cx="2809582" cy="874"/>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61FC42-2DC8-4BEE-BCED-F48CA52FF0C9}"/>
                      </a:ext>
                    </a:extLst>
                  </p:cNvPr>
                  <p:cNvSpPr txBox="1"/>
                  <p:nvPr/>
                </p:nvSpPr>
                <p:spPr>
                  <a:xfrm>
                    <a:off x="2666490" y="1551921"/>
                    <a:ext cx="2720442" cy="859210"/>
                  </a:xfrm>
                  <a:prstGeom prst="rect">
                    <a:avLst/>
                  </a:prstGeom>
                  <a:noFill/>
                </p:spPr>
                <p:txBody>
                  <a:bodyPr wrap="square" lIns="182880" tIns="146304" rIns="182880" bIns="146304" rtlCol="0" anchor="t">
                    <a:spAutoFit/>
                  </a:bodyPr>
                  <a:lstStyle/>
                  <a:p>
                    <a:pPr algn="ctr">
                      <a:lnSpc>
                        <a:spcPct val="90000"/>
                      </a:lnSpc>
                      <a:spcAft>
                        <a:spcPts val="600"/>
                      </a:spcAft>
                    </a:pPr>
                    <a:r>
                      <a:rPr lang="en-US" sz="1750" dirty="0">
                        <a:cs typeface="Segoe UI"/>
                      </a:rPr>
                      <a:t>Microsoft Entra</a:t>
                    </a:r>
                  </a:p>
                  <a:p>
                    <a:pPr algn="ctr">
                      <a:lnSpc>
                        <a:spcPct val="90000"/>
                      </a:lnSpc>
                      <a:spcAft>
                        <a:spcPts val="600"/>
                      </a:spcAft>
                    </a:pPr>
                    <a:r>
                      <a:rPr lang="en-US" dirty="0">
                        <a:gradFill>
                          <a:gsLst>
                            <a:gs pos="2917">
                              <a:schemeClr val="tx1"/>
                            </a:gs>
                            <a:gs pos="30000">
                              <a:schemeClr val="tx1"/>
                            </a:gs>
                          </a:gsLst>
                          <a:lin ang="5400000" scaled="0"/>
                        </a:gradFill>
                      </a:rPr>
                      <a:t>Connect</a:t>
                    </a:r>
                  </a:p>
                </p:txBody>
              </p:sp>
            </p:grpSp>
          </p:grpSp>
          <p:sp>
            <p:nvSpPr>
              <p:cNvPr id="12" name="TextBox 11">
                <a:extLst>
                  <a:ext uri="{FF2B5EF4-FFF2-40B4-BE49-F238E27FC236}">
                    <a16:creationId xmlns:a16="http://schemas.microsoft.com/office/drawing/2014/main" id="{85ADD1A9-E1C2-4098-93F6-7BC04C4DF5B6}"/>
                  </a:ext>
                </a:extLst>
              </p:cNvPr>
              <p:cNvSpPr txBox="1"/>
              <p:nvPr/>
            </p:nvSpPr>
            <p:spPr>
              <a:xfrm>
                <a:off x="411710" y="937331"/>
                <a:ext cx="272044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On-premises Identities</a:t>
                </a:r>
              </a:p>
            </p:txBody>
          </p:sp>
          <p:sp>
            <p:nvSpPr>
              <p:cNvPr id="13" name="TextBox 12">
                <a:extLst>
                  <a:ext uri="{FF2B5EF4-FFF2-40B4-BE49-F238E27FC236}">
                    <a16:creationId xmlns:a16="http://schemas.microsoft.com/office/drawing/2014/main" id="{36EE13DD-5896-4994-9045-26155160C886}"/>
                  </a:ext>
                </a:extLst>
              </p:cNvPr>
              <p:cNvSpPr txBox="1"/>
              <p:nvPr/>
            </p:nvSpPr>
            <p:spPr>
              <a:xfrm>
                <a:off x="4146875" y="937331"/>
                <a:ext cx="237578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Azure Identities</a:t>
                </a:r>
              </a:p>
            </p:txBody>
          </p:sp>
          <p:cxnSp>
            <p:nvCxnSpPr>
              <p:cNvPr id="14" name="Straight Connector 13">
                <a:extLst>
                  <a:ext uri="{FF2B5EF4-FFF2-40B4-BE49-F238E27FC236}">
                    <a16:creationId xmlns:a16="http://schemas.microsoft.com/office/drawing/2014/main" id="{0D216935-F570-4A6C-94B8-405A091042F0}"/>
                  </a:ext>
                </a:extLst>
              </p:cNvPr>
              <p:cNvCxnSpPr>
                <a:cxnSpLocks/>
              </p:cNvCxnSpPr>
              <p:nvPr/>
            </p:nvCxnSpPr>
            <p:spPr>
              <a:xfrm flipV="1">
                <a:off x="643467" y="1498723"/>
                <a:ext cx="6460718" cy="119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E9B947FD-077E-4235-BF00-0FBA9CB753E8}"/>
                </a:ext>
              </a:extLst>
            </p:cNvPr>
            <p:cNvPicPr>
              <a:picLocks noChangeAspect="1"/>
            </p:cNvPicPr>
            <p:nvPr/>
          </p:nvPicPr>
          <p:blipFill>
            <a:blip r:embed="rId3"/>
            <a:stretch>
              <a:fillRect/>
            </a:stretch>
          </p:blipFill>
          <p:spPr>
            <a:xfrm>
              <a:off x="5783531" y="2997789"/>
              <a:ext cx="1042197" cy="1017213"/>
            </a:xfrm>
            <a:prstGeom prst="rect">
              <a:avLst/>
            </a:prstGeom>
          </p:spPr>
        </p:pic>
      </p:grpSp>
      <p:pic>
        <p:nvPicPr>
          <p:cNvPr id="18" name="Picture 17">
            <a:extLst>
              <a:ext uri="{FF2B5EF4-FFF2-40B4-BE49-F238E27FC236}">
                <a16:creationId xmlns:a16="http://schemas.microsoft.com/office/drawing/2014/main" id="{29B996A1-ED38-52D6-6EBD-4EFD76696C7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425092" y="2728468"/>
            <a:ext cx="1823451" cy="1823451"/>
          </a:xfrm>
          <a:prstGeom prst="rect">
            <a:avLst/>
          </a:prstGeom>
        </p:spPr>
      </p:pic>
    </p:spTree>
    <p:extLst>
      <p:ext uri="{BB962C8B-B14F-4D97-AF65-F5344CB8AC3E}">
        <p14:creationId xmlns:p14="http://schemas.microsoft.com/office/powerpoint/2010/main" val="3556536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FDA03-BE36-4F49-A1BC-A7ECBD8C7364}"/>
              </a:ext>
            </a:extLst>
          </p:cNvPr>
          <p:cNvSpPr>
            <a:spLocks noGrp="1"/>
          </p:cNvSpPr>
          <p:nvPr>
            <p:ph type="title"/>
          </p:nvPr>
        </p:nvSpPr>
        <p:spPr>
          <a:xfrm>
            <a:off x="569911" y="2892167"/>
            <a:ext cx="6345239" cy="1107996"/>
          </a:xfrm>
        </p:spPr>
        <p:txBody>
          <a:bodyPr/>
          <a:lstStyle/>
          <a:p>
            <a:r>
              <a:rPr lang="en-US" dirty="0"/>
              <a:t>Design for Microsoft </a:t>
            </a:r>
            <a:r>
              <a:rPr lang="en-US" dirty="0" err="1"/>
              <a:t>Entra</a:t>
            </a:r>
            <a:r>
              <a:rPr lang="en-US" dirty="0"/>
              <a:t> Business to Business</a:t>
            </a:r>
          </a:p>
        </p:txBody>
      </p:sp>
    </p:spTree>
    <p:extLst>
      <p:ext uri="{BB962C8B-B14F-4D97-AF65-F5344CB8AC3E}">
        <p14:creationId xmlns:p14="http://schemas.microsoft.com/office/powerpoint/2010/main" val="23851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3038</Words>
  <Application>Microsoft Office PowerPoint</Application>
  <PresentationFormat>Widescreen</PresentationFormat>
  <Paragraphs>407</Paragraphs>
  <Slides>35</Slides>
  <Notes>35</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6" baseType="lpstr">
      <vt:lpstr>Arial</vt:lpstr>
      <vt:lpstr>Calibri</vt:lpstr>
      <vt:lpstr>Consolas</vt:lpstr>
      <vt:lpstr>MV Boli</vt:lpstr>
      <vt:lpstr>Segoe UI</vt:lpstr>
      <vt:lpstr>Segoe UI Semibold</vt:lpstr>
      <vt:lpstr>Symbol</vt:lpstr>
      <vt:lpstr>Times New Roman</vt:lpstr>
      <vt:lpstr>Wingdings</vt:lpstr>
      <vt:lpstr>Microsoft Power Platform Template</vt:lpstr>
      <vt:lpstr>Bitmap Image</vt:lpstr>
      <vt:lpstr>AZ-305T00A Designing Microsoft Azure Infrastructure Solutions</vt:lpstr>
      <vt:lpstr>Design Authentication and Authorization Solutions</vt:lpstr>
      <vt:lpstr>Learning Objectives</vt:lpstr>
      <vt:lpstr>Design for identity and access management</vt:lpstr>
      <vt:lpstr>Follow the Zero Trust model guidelines</vt:lpstr>
      <vt:lpstr>What is identity and access management</vt:lpstr>
      <vt:lpstr>Design for Microsoft Entra ID</vt:lpstr>
      <vt:lpstr>When to use Microsoft Entra ID</vt:lpstr>
      <vt:lpstr>Design for Microsoft Entra Business to Business</vt:lpstr>
      <vt:lpstr>Microsoft Entra B2B – whiteboard and discussion (notes)</vt:lpstr>
      <vt:lpstr>When to use Microsoft Entra Business to Business (B2B) </vt:lpstr>
      <vt:lpstr>Design for Azure AD Business to Customer</vt:lpstr>
      <vt:lpstr>Active AD B2C – whiteboard and discussion (notes)</vt:lpstr>
      <vt:lpstr>When to use Azure AD Business to Customer (B2C)</vt:lpstr>
      <vt:lpstr>Compare solutions (activity)</vt:lpstr>
      <vt:lpstr>Design for conditional access</vt:lpstr>
      <vt:lpstr>When to use conditional access</vt:lpstr>
      <vt:lpstr>Design for identity protection</vt:lpstr>
      <vt:lpstr>When to use identity protection</vt:lpstr>
      <vt:lpstr>Design for access reviews</vt:lpstr>
      <vt:lpstr>When to use access reviews</vt:lpstr>
      <vt:lpstr>Design service principals for applications</vt:lpstr>
      <vt:lpstr>Design managed identities </vt:lpstr>
      <vt:lpstr>Select managed identities </vt:lpstr>
      <vt:lpstr>Select application service principals</vt:lpstr>
      <vt:lpstr>Best practices for requesting permissions </vt:lpstr>
      <vt:lpstr>Design for Azure key vault</vt:lpstr>
      <vt:lpstr>Design for Azure Key Vault </vt:lpstr>
      <vt:lpstr>Case study and review</vt:lpstr>
      <vt:lpstr>Case Study – Authentication and authorization</vt:lpstr>
      <vt:lpstr>Instructor – New Employee Accounts</vt:lpstr>
      <vt:lpstr>Instructor – New Employee Accounts (completed)</vt:lpstr>
      <vt:lpstr>Instructor – New Identity Solution Features</vt:lpstr>
      <vt:lpstr>Learning Recap – Authentication and authorization solutions</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2025-01-06T17:24:43Z</dcterms:created>
  <dcterms:modified xsi:type="dcterms:W3CDTF">2025-01-06T17:24:53Z</dcterms:modified>
</cp:coreProperties>
</file>